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png" ContentType="image/png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1450" y="9928421"/>
            <a:ext cx="258445" cy="2866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76504" y="9894309"/>
            <a:ext cx="1218564" cy="459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Relationship Id="rId3" Type="http://schemas.openxmlformats.org/officeDocument/2006/relationships/image" Target="../media/image1.jpg"/><Relationship Id="rId4" Type="http://schemas.openxmlformats.org/officeDocument/2006/relationships/hyperlink" Target="mailto:orlobl@57.mailop.ru" TargetMode="Externa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24236" y="888173"/>
            <a:ext cx="1114376" cy="1064008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461261" y="2278125"/>
            <a:ext cx="465582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 spc="-265" b="1">
                <a:latin typeface="Arial"/>
                <a:cs typeface="Arial"/>
              </a:rPr>
              <a:t>ГЕНЕРАЛЬНАЯ</a:t>
            </a:r>
            <a:r>
              <a:rPr dirty="0" sz="1600" spc="-170" b="1">
                <a:latin typeface="Arial"/>
                <a:cs typeface="Arial"/>
              </a:rPr>
              <a:t> </a:t>
            </a:r>
            <a:r>
              <a:rPr dirty="0" sz="1600" spc="-245" b="1">
                <a:latin typeface="Arial"/>
                <a:cs typeface="Arial"/>
              </a:rPr>
              <a:t>ПРОКУРАТУРА</a:t>
            </a:r>
            <a:r>
              <a:rPr dirty="0" sz="1600" spc="-180" b="1">
                <a:latin typeface="Arial"/>
                <a:cs typeface="Arial"/>
              </a:rPr>
              <a:t> </a:t>
            </a:r>
            <a:r>
              <a:rPr dirty="0" sz="1600" spc="-265" b="1">
                <a:latin typeface="Arial"/>
                <a:cs typeface="Arial"/>
              </a:rPr>
              <a:t>РОССИЙСКОЙ</a:t>
            </a:r>
            <a:r>
              <a:rPr dirty="0" sz="1600" spc="-240" b="1">
                <a:latin typeface="Arial"/>
                <a:cs typeface="Arial"/>
              </a:rPr>
              <a:t> </a:t>
            </a:r>
            <a:r>
              <a:rPr dirty="0" sz="1600" spc="-185" b="1">
                <a:latin typeface="Arial"/>
                <a:cs typeface="Arial"/>
              </a:rPr>
              <a:t>ФЕДЕРАЦИИ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Arial"/>
              <a:cs typeface="Arial"/>
            </a:endParaRPr>
          </a:p>
          <a:p>
            <a:pPr algn="ctr" marL="4445">
              <a:lnSpc>
                <a:spcPct val="100000"/>
              </a:lnSpc>
            </a:pPr>
            <a:r>
              <a:rPr dirty="0" sz="1600" spc="-245" b="1">
                <a:latin typeface="Arial"/>
                <a:cs typeface="Arial"/>
              </a:rPr>
              <a:t>ПРОКУРАТУРА</a:t>
            </a:r>
            <a:r>
              <a:rPr dirty="0" sz="1600" spc="-165" b="1">
                <a:latin typeface="Arial"/>
                <a:cs typeface="Arial"/>
              </a:rPr>
              <a:t> </a:t>
            </a:r>
            <a:r>
              <a:rPr dirty="0" sz="1600" spc="-265" b="1">
                <a:latin typeface="Arial"/>
                <a:cs typeface="Arial"/>
              </a:rPr>
              <a:t>ОРЛОВСКОЙ</a:t>
            </a:r>
            <a:r>
              <a:rPr dirty="0" sz="1600" spc="-215" b="1">
                <a:latin typeface="Arial"/>
                <a:cs typeface="Arial"/>
              </a:rPr>
              <a:t> </a:t>
            </a:r>
            <a:r>
              <a:rPr dirty="0" sz="1600" spc="-280" b="1">
                <a:latin typeface="Arial"/>
                <a:cs typeface="Arial"/>
              </a:rPr>
              <a:t>ОБЛАСТИ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3255" y="3714114"/>
            <a:ext cx="6272530" cy="351409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365250" y="8678417"/>
            <a:ext cx="4845050" cy="147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 spc="-265" b="1">
                <a:latin typeface="Arial"/>
                <a:cs typeface="Arial"/>
              </a:rPr>
              <a:t>ОБ</a:t>
            </a:r>
            <a:r>
              <a:rPr dirty="0" sz="1600" spc="-229" b="1">
                <a:latin typeface="Arial"/>
                <a:cs typeface="Arial"/>
              </a:rPr>
              <a:t> </a:t>
            </a:r>
            <a:r>
              <a:rPr dirty="0" sz="1600" spc="-300" b="1">
                <a:latin typeface="Arial"/>
                <a:cs typeface="Arial"/>
              </a:rPr>
              <a:t>ОТВЕТСВЕННОСТИ</a:t>
            </a:r>
            <a:r>
              <a:rPr dirty="0" sz="1600" spc="-260" b="1">
                <a:latin typeface="Arial"/>
                <a:cs typeface="Arial"/>
              </a:rPr>
              <a:t> </a:t>
            </a:r>
            <a:r>
              <a:rPr dirty="0" sz="1600" spc="-170" b="1">
                <a:latin typeface="Arial"/>
                <a:cs typeface="Arial"/>
              </a:rPr>
              <a:t>ЗА</a:t>
            </a:r>
            <a:r>
              <a:rPr dirty="0" sz="1600" spc="-225" b="1">
                <a:latin typeface="Arial"/>
                <a:cs typeface="Arial"/>
              </a:rPr>
              <a:t> </a:t>
            </a:r>
            <a:r>
              <a:rPr dirty="0" sz="1600" spc="-260" b="1">
                <a:latin typeface="Arial"/>
                <a:cs typeface="Arial"/>
              </a:rPr>
              <a:t>КОРРУПЦИОННЫЕ</a:t>
            </a:r>
            <a:r>
              <a:rPr dirty="0" sz="1600" spc="-235" b="1">
                <a:latin typeface="Arial"/>
                <a:cs typeface="Arial"/>
              </a:rPr>
              <a:t> </a:t>
            </a:r>
            <a:r>
              <a:rPr dirty="0" sz="1600" spc="-270" b="1">
                <a:latin typeface="Arial"/>
                <a:cs typeface="Arial"/>
              </a:rPr>
              <a:t>ПРЕСТУПЛЕНИЯ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1600">
              <a:latin typeface="Arial"/>
              <a:cs typeface="Arial"/>
            </a:endParaRPr>
          </a:p>
          <a:p>
            <a:pPr algn="ctr" marR="9525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Памятка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600">
              <a:latin typeface="Arial"/>
              <a:cs typeface="Arial"/>
            </a:endParaRPr>
          </a:p>
          <a:p>
            <a:pPr algn="ctr" marR="5080">
              <a:lnSpc>
                <a:spcPct val="100000"/>
              </a:lnSpc>
            </a:pPr>
            <a:r>
              <a:rPr dirty="0" sz="1600" spc="-20">
                <a:latin typeface="Arial"/>
                <a:cs typeface="Arial"/>
              </a:rPr>
              <a:t>2025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03542" y="424687"/>
            <a:ext cx="1149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0">
                <a:solidFill>
                  <a:srgbClr val="5B9BD4"/>
                </a:solidFill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2004" y="1295146"/>
            <a:ext cx="62134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FF0000"/>
                </a:solidFill>
                <a:latin typeface="Cambria"/>
                <a:cs typeface="Cambria"/>
              </a:rPr>
              <a:t>КОРРУПЦИЯ</a:t>
            </a:r>
            <a:r>
              <a:rPr dirty="0" sz="1600" spc="450" b="1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–</a:t>
            </a:r>
            <a:r>
              <a:rPr dirty="0" sz="1600" spc="45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злоупотребление</a:t>
            </a:r>
            <a:r>
              <a:rPr dirty="0" sz="1600" spc="45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служебным</a:t>
            </a:r>
            <a:r>
              <a:rPr dirty="0" sz="1600" spc="46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положением,</a:t>
            </a:r>
            <a:r>
              <a:rPr dirty="0" sz="1600" spc="455">
                <a:latin typeface="Cambria"/>
                <a:cs typeface="Cambria"/>
              </a:rPr>
              <a:t> </a:t>
            </a:r>
            <a:r>
              <a:rPr dirty="0" sz="1600" spc="-20">
                <a:latin typeface="Cambria"/>
                <a:cs typeface="Cambria"/>
              </a:rPr>
              <a:t>дача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44500" y="1532889"/>
            <a:ext cx="49187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03300" algn="l"/>
                <a:tab pos="2297430" algn="l"/>
                <a:tab pos="3291204" algn="l"/>
              </a:tabLst>
            </a:pPr>
            <a:r>
              <a:rPr dirty="0" sz="1600" spc="-10">
                <a:latin typeface="Cambria"/>
                <a:cs typeface="Cambria"/>
              </a:rPr>
              <a:t>взятки,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получение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взятки,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злоупотребление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50229" y="1532889"/>
            <a:ext cx="1468120" cy="50673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56515" marR="5080" indent="-44450">
              <a:lnSpc>
                <a:spcPts val="1870"/>
              </a:lnSpc>
              <a:spcBef>
                <a:spcPts val="200"/>
              </a:spcBef>
            </a:pPr>
            <a:r>
              <a:rPr dirty="0" sz="1600" spc="-10">
                <a:latin typeface="Cambria"/>
                <a:cs typeface="Cambria"/>
              </a:rPr>
              <a:t>полномочиями, использование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44500" y="1770633"/>
            <a:ext cx="5020945" cy="50800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 marR="5080">
              <a:lnSpc>
                <a:spcPts val="1880"/>
              </a:lnSpc>
              <a:spcBef>
                <a:spcPts val="190"/>
              </a:spcBef>
              <a:tabLst>
                <a:tab pos="1382395" algn="l"/>
                <a:tab pos="1614170" algn="l"/>
                <a:tab pos="2212340" algn="l"/>
                <a:tab pos="2530475" algn="l"/>
                <a:tab pos="3235960" algn="l"/>
                <a:tab pos="3934460" algn="l"/>
              </a:tabLst>
            </a:pPr>
            <a:r>
              <a:rPr dirty="0" sz="1600" spc="-10">
                <a:latin typeface="Cambria"/>
                <a:cs typeface="Cambria"/>
              </a:rPr>
              <a:t>коммерческий</a:t>
            </a:r>
            <a:r>
              <a:rPr dirty="0" sz="1600">
                <a:latin typeface="Cambria"/>
                <a:cs typeface="Cambria"/>
              </a:rPr>
              <a:t>		</a:t>
            </a:r>
            <a:r>
              <a:rPr dirty="0" sz="1600" spc="-10">
                <a:latin typeface="Cambria"/>
                <a:cs typeface="Cambria"/>
              </a:rPr>
              <a:t>подкуп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0">
                <a:latin typeface="Cambria"/>
                <a:cs typeface="Cambria"/>
              </a:rPr>
              <a:t>либо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0">
                <a:latin typeface="Cambria"/>
                <a:cs typeface="Cambria"/>
              </a:rPr>
              <a:t>иное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незаконное физическим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0">
                <a:latin typeface="Cambria"/>
                <a:cs typeface="Cambria"/>
              </a:rPr>
              <a:t>лицом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своего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483990" y="2009901"/>
            <a:ext cx="36322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76070" algn="l"/>
                <a:tab pos="2849245" algn="l"/>
              </a:tabLst>
            </a:pPr>
            <a:r>
              <a:rPr dirty="0" sz="1600" spc="-10">
                <a:latin typeface="Cambria"/>
                <a:cs typeface="Cambria"/>
              </a:rPr>
              <a:t>должностного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положения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вопреки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44500" y="2247645"/>
            <a:ext cx="6673850" cy="480504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just" marL="12700" marR="5080">
              <a:lnSpc>
                <a:spcPct val="97700"/>
              </a:lnSpc>
              <a:spcBef>
                <a:spcPts val="140"/>
              </a:spcBef>
            </a:pPr>
            <a:r>
              <a:rPr dirty="0" sz="1600">
                <a:latin typeface="Cambria"/>
                <a:cs typeface="Cambria"/>
              </a:rPr>
              <a:t>законным</a:t>
            </a:r>
            <a:r>
              <a:rPr dirty="0" sz="1600" spc="18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интересам</a:t>
            </a:r>
            <a:r>
              <a:rPr dirty="0" sz="1600" spc="18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общества</a:t>
            </a:r>
            <a:r>
              <a:rPr dirty="0" sz="1600" spc="18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</a:t>
            </a:r>
            <a:r>
              <a:rPr dirty="0" sz="1600" spc="17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государства</a:t>
            </a:r>
            <a:r>
              <a:rPr dirty="0" sz="1600" spc="18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18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целях</a:t>
            </a:r>
            <a:r>
              <a:rPr dirty="0" sz="1600" spc="185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получения </a:t>
            </a:r>
            <a:r>
              <a:rPr dirty="0" sz="1600">
                <a:latin typeface="Cambria"/>
                <a:cs typeface="Cambria"/>
              </a:rPr>
              <a:t>выгоды</a:t>
            </a:r>
            <a:r>
              <a:rPr dirty="0" sz="1600" spc="31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31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виде</a:t>
            </a:r>
            <a:r>
              <a:rPr dirty="0" sz="1600" spc="31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денег,</a:t>
            </a:r>
            <a:r>
              <a:rPr dirty="0" sz="1600" spc="31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ценностей,</a:t>
            </a:r>
            <a:r>
              <a:rPr dirty="0" sz="1600" spc="31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иного</a:t>
            </a:r>
            <a:r>
              <a:rPr dirty="0" sz="1600" spc="31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имущества</a:t>
            </a:r>
            <a:r>
              <a:rPr dirty="0" sz="1600" spc="31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315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услуг </a:t>
            </a:r>
            <a:r>
              <a:rPr dirty="0" sz="1600">
                <a:latin typeface="Cambria"/>
                <a:cs typeface="Cambria"/>
              </a:rPr>
              <a:t>имущественного</a:t>
            </a:r>
            <a:r>
              <a:rPr dirty="0" sz="1600" spc="26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характера,</a:t>
            </a:r>
            <a:r>
              <a:rPr dirty="0" sz="1600" spc="24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иных</a:t>
            </a:r>
            <a:r>
              <a:rPr dirty="0" sz="1600" spc="26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имущественных</a:t>
            </a:r>
            <a:r>
              <a:rPr dirty="0" sz="1600" spc="254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прав</a:t>
            </a:r>
            <a:r>
              <a:rPr dirty="0" sz="1600" spc="25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для</a:t>
            </a:r>
            <a:r>
              <a:rPr dirty="0" sz="1600" spc="25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себя</a:t>
            </a:r>
            <a:r>
              <a:rPr dirty="0" sz="1600" spc="254">
                <a:latin typeface="Cambria"/>
                <a:cs typeface="Cambria"/>
              </a:rPr>
              <a:t> </a:t>
            </a:r>
            <a:r>
              <a:rPr dirty="0" sz="1600" spc="-25">
                <a:latin typeface="Cambria"/>
                <a:cs typeface="Cambria"/>
              </a:rPr>
              <a:t>или </a:t>
            </a:r>
            <a:r>
              <a:rPr dirty="0" sz="1600">
                <a:latin typeface="Cambria"/>
                <a:cs typeface="Cambria"/>
              </a:rPr>
              <a:t>для</a:t>
            </a:r>
            <a:r>
              <a:rPr dirty="0" sz="1600" spc="14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третьих</a:t>
            </a:r>
            <a:r>
              <a:rPr dirty="0" sz="1600" spc="15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лиц</a:t>
            </a:r>
            <a:r>
              <a:rPr dirty="0" sz="1600" spc="15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либо</a:t>
            </a:r>
            <a:r>
              <a:rPr dirty="0" sz="1600" spc="15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незаконное</a:t>
            </a:r>
            <a:r>
              <a:rPr dirty="0" sz="1600" spc="15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предоставление</a:t>
            </a:r>
            <a:r>
              <a:rPr dirty="0" sz="1600" spc="15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такой</a:t>
            </a:r>
            <a:r>
              <a:rPr dirty="0" sz="1600" spc="145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выгоды </a:t>
            </a:r>
            <a:r>
              <a:rPr dirty="0" sz="1600">
                <a:latin typeface="Cambria"/>
                <a:cs typeface="Cambria"/>
              </a:rPr>
              <a:t>указанному</a:t>
            </a:r>
            <a:r>
              <a:rPr dirty="0" sz="1600" spc="204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лицу</a:t>
            </a:r>
            <a:r>
              <a:rPr dirty="0" sz="1600" spc="1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другими</a:t>
            </a:r>
            <a:r>
              <a:rPr dirty="0" sz="1600" spc="19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физическими</a:t>
            </a:r>
            <a:r>
              <a:rPr dirty="0" sz="1600" spc="1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лицами,</a:t>
            </a:r>
            <a:r>
              <a:rPr dirty="0" sz="1600" spc="19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а</a:t>
            </a:r>
            <a:r>
              <a:rPr dirty="0" sz="1600" spc="19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также</a:t>
            </a:r>
            <a:r>
              <a:rPr dirty="0" sz="1600" spc="20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совершение </a:t>
            </a:r>
            <a:r>
              <a:rPr dirty="0" sz="1600">
                <a:latin typeface="Cambria"/>
                <a:cs typeface="Cambria"/>
              </a:rPr>
              <a:t>указанных</a:t>
            </a:r>
            <a:r>
              <a:rPr dirty="0" sz="1600" spc="114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деяний</a:t>
            </a:r>
            <a:r>
              <a:rPr dirty="0" sz="1600" spc="11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от</a:t>
            </a:r>
            <a:r>
              <a:rPr dirty="0" sz="1600" spc="114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имени</a:t>
            </a:r>
            <a:r>
              <a:rPr dirty="0" sz="1600" spc="114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11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114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интересах</a:t>
            </a:r>
            <a:r>
              <a:rPr dirty="0" sz="1600" spc="114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юридического</a:t>
            </a:r>
            <a:r>
              <a:rPr dirty="0" sz="1600" spc="114">
                <a:latin typeface="Cambria"/>
                <a:cs typeface="Cambria"/>
              </a:rPr>
              <a:t>  </a:t>
            </a:r>
            <a:r>
              <a:rPr dirty="0" sz="1600" spc="-20">
                <a:latin typeface="Cambria"/>
                <a:cs typeface="Cambria"/>
              </a:rPr>
              <a:t>лица </a:t>
            </a:r>
            <a:r>
              <a:rPr dirty="0" sz="1600">
                <a:latin typeface="Cambria"/>
                <a:cs typeface="Cambria"/>
              </a:rPr>
              <a:t>(статья</a:t>
            </a:r>
            <a:r>
              <a:rPr dirty="0" sz="1600" spc="44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1</a:t>
            </a:r>
            <a:r>
              <a:rPr dirty="0" sz="1600" spc="45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Федерального</a:t>
            </a:r>
            <a:r>
              <a:rPr dirty="0" sz="1600" spc="45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закона</a:t>
            </a:r>
            <a:r>
              <a:rPr dirty="0" sz="1600" spc="45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от</a:t>
            </a:r>
            <a:r>
              <a:rPr dirty="0" sz="1600" spc="44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25.12.2008</a:t>
            </a:r>
            <a:r>
              <a:rPr dirty="0" sz="1600" spc="45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N</a:t>
            </a:r>
            <a:r>
              <a:rPr dirty="0" sz="1600" spc="445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273-</a:t>
            </a:r>
            <a:r>
              <a:rPr dirty="0" sz="1600">
                <a:latin typeface="Cambria"/>
                <a:cs typeface="Cambria"/>
              </a:rPr>
              <a:t>ФЗ</a:t>
            </a:r>
            <a:r>
              <a:rPr dirty="0" sz="1600" spc="450">
                <a:latin typeface="Cambria"/>
                <a:cs typeface="Cambria"/>
              </a:rPr>
              <a:t>  </a:t>
            </a:r>
            <a:r>
              <a:rPr dirty="0" sz="1600" spc="-25">
                <a:latin typeface="Cambria"/>
                <a:cs typeface="Cambria"/>
              </a:rPr>
              <a:t>"О </a:t>
            </a:r>
            <a:r>
              <a:rPr dirty="0" sz="1600" spc="-10">
                <a:latin typeface="Cambria"/>
                <a:cs typeface="Cambria"/>
              </a:rPr>
              <a:t>противодействии</a:t>
            </a:r>
            <a:r>
              <a:rPr dirty="0" sz="1600" spc="55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коррупции").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600">
              <a:latin typeface="Cambria"/>
              <a:cs typeface="Cambria"/>
            </a:endParaRPr>
          </a:p>
          <a:p>
            <a:pPr algn="just" marL="12700" marR="10160" indent="434340">
              <a:lnSpc>
                <a:spcPct val="97800"/>
              </a:lnSpc>
              <a:spcBef>
                <a:spcPts val="5"/>
              </a:spcBef>
            </a:pPr>
            <a:r>
              <a:rPr dirty="0" sz="1600">
                <a:latin typeface="Cambria"/>
                <a:cs typeface="Cambria"/>
              </a:rPr>
              <a:t>Комплекс</a:t>
            </a:r>
            <a:r>
              <a:rPr dirty="0" sz="1600" spc="13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мероприятий,</a:t>
            </a:r>
            <a:r>
              <a:rPr dirty="0" sz="1600" spc="13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проводимых</a:t>
            </a:r>
            <a:r>
              <a:rPr dirty="0" sz="1600" spc="13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федеральными</a:t>
            </a:r>
            <a:r>
              <a:rPr dirty="0" sz="1600" spc="130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органами </a:t>
            </a:r>
            <a:r>
              <a:rPr dirty="0" sz="1600">
                <a:latin typeface="Cambria"/>
                <a:cs typeface="Cambria"/>
              </a:rPr>
              <a:t>государственной</a:t>
            </a:r>
            <a:r>
              <a:rPr dirty="0" sz="1600" spc="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власти,</a:t>
            </a:r>
            <a:r>
              <a:rPr dirty="0" sz="1600" spc="10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органами</a:t>
            </a:r>
            <a:r>
              <a:rPr dirty="0" sz="1600" spc="1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государственной</a:t>
            </a:r>
            <a:r>
              <a:rPr dirty="0" sz="1600" spc="10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власти</a:t>
            </a:r>
            <a:r>
              <a:rPr dirty="0" sz="1600" spc="10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субъектов </a:t>
            </a:r>
            <a:r>
              <a:rPr dirty="0" sz="1600">
                <a:latin typeface="Cambria"/>
                <a:cs typeface="Cambria"/>
              </a:rPr>
              <a:t>Российской</a:t>
            </a:r>
            <a:r>
              <a:rPr dirty="0" sz="1600" spc="395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Федерации,</a:t>
            </a:r>
            <a:r>
              <a:rPr dirty="0" sz="1600" spc="400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органами</a:t>
            </a:r>
            <a:r>
              <a:rPr dirty="0" sz="1600" spc="405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местного</a:t>
            </a:r>
            <a:r>
              <a:rPr dirty="0" sz="1600" spc="395">
                <a:latin typeface="Cambria"/>
                <a:cs typeface="Cambria"/>
              </a:rPr>
              <a:t>   </a:t>
            </a:r>
            <a:r>
              <a:rPr dirty="0" sz="1600" spc="-10">
                <a:latin typeface="Cambria"/>
                <a:cs typeface="Cambria"/>
              </a:rPr>
              <a:t>самоуправления, </a:t>
            </a:r>
            <a:r>
              <a:rPr dirty="0" sz="1600">
                <a:latin typeface="Cambria"/>
                <a:cs typeface="Cambria"/>
              </a:rPr>
              <a:t>институтами</a:t>
            </a:r>
            <a:r>
              <a:rPr dirty="0" sz="1600" spc="204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гражданского</a:t>
            </a:r>
            <a:r>
              <a:rPr dirty="0" sz="1600" spc="21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общества,</a:t>
            </a:r>
            <a:r>
              <a:rPr dirty="0" sz="1600" spc="21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организациями</a:t>
            </a:r>
            <a:r>
              <a:rPr dirty="0" sz="1600" spc="204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</a:t>
            </a:r>
            <a:r>
              <a:rPr dirty="0" sz="1600" spc="22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физическими </a:t>
            </a:r>
            <a:r>
              <a:rPr dirty="0" sz="1600">
                <a:latin typeface="Cambria"/>
                <a:cs typeface="Cambria"/>
              </a:rPr>
              <a:t>лицами</a:t>
            </a:r>
            <a:r>
              <a:rPr dirty="0" sz="1600" spc="4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44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пределах</a:t>
            </a:r>
            <a:r>
              <a:rPr dirty="0" sz="1600" spc="434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их</a:t>
            </a:r>
            <a:r>
              <a:rPr dirty="0" sz="1600" spc="4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полномочий,</a:t>
            </a:r>
            <a:r>
              <a:rPr dirty="0" sz="1600" spc="44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направлен</a:t>
            </a:r>
            <a:r>
              <a:rPr dirty="0" sz="1600" spc="4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на</a:t>
            </a:r>
            <a:r>
              <a:rPr dirty="0" sz="1600" spc="434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противодействие коррупции.</a:t>
            </a:r>
            <a:endParaRPr sz="1600">
              <a:latin typeface="Cambria"/>
              <a:cs typeface="Cambria"/>
            </a:endParaRPr>
          </a:p>
          <a:p>
            <a:pPr algn="just" marL="12700" marR="5080" indent="342900">
              <a:lnSpc>
                <a:spcPct val="97700"/>
              </a:lnSpc>
              <a:spcBef>
                <a:spcPts val="1870"/>
              </a:spcBef>
            </a:pPr>
            <a:r>
              <a:rPr dirty="0" sz="1600">
                <a:latin typeface="Cambria"/>
                <a:cs typeface="Cambria"/>
              </a:rPr>
              <a:t>Для</a:t>
            </a:r>
            <a:r>
              <a:rPr dirty="0" sz="1600" spc="2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этих</a:t>
            </a:r>
            <a:r>
              <a:rPr dirty="0" sz="1600" spc="2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целей</a:t>
            </a:r>
            <a:r>
              <a:rPr dirty="0" sz="1600" spc="229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для</a:t>
            </a:r>
            <a:r>
              <a:rPr dirty="0" sz="1600" spc="229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граждан,</a:t>
            </a:r>
            <a:r>
              <a:rPr dirty="0" sz="1600" spc="2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должностных</a:t>
            </a:r>
            <a:r>
              <a:rPr dirty="0" sz="1600" spc="2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лиц</a:t>
            </a:r>
            <a:r>
              <a:rPr dirty="0" sz="1600" spc="2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органов</a:t>
            </a:r>
            <a:r>
              <a:rPr dirty="0" sz="1600" spc="21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власти</a:t>
            </a:r>
            <a:r>
              <a:rPr dirty="0" sz="1600" spc="229">
                <a:latin typeface="Cambria"/>
                <a:cs typeface="Cambria"/>
              </a:rPr>
              <a:t> </a:t>
            </a:r>
            <a:r>
              <a:rPr dirty="0" sz="1600" spc="-50">
                <a:latin typeface="Cambria"/>
                <a:cs typeface="Cambria"/>
              </a:rPr>
              <a:t>и </a:t>
            </a:r>
            <a:r>
              <a:rPr dirty="0" sz="1600">
                <a:latin typeface="Cambria"/>
                <a:cs typeface="Cambria"/>
              </a:rPr>
              <a:t>организаций</a:t>
            </a:r>
            <a:r>
              <a:rPr dirty="0" sz="1600" spc="409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установлены</a:t>
            </a:r>
            <a:r>
              <a:rPr dirty="0" sz="1600" spc="41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определенные</a:t>
            </a:r>
            <a:r>
              <a:rPr dirty="0" sz="1600" spc="43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ограничения,</a:t>
            </a:r>
            <a:r>
              <a:rPr dirty="0" sz="1600" spc="409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запреты, </a:t>
            </a:r>
            <a:r>
              <a:rPr dirty="0" sz="1600">
                <a:latin typeface="Cambria"/>
                <a:cs typeface="Cambria"/>
              </a:rPr>
              <a:t>предписания,</a:t>
            </a:r>
            <a:r>
              <a:rPr dirty="0" sz="1600" spc="235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введены</a:t>
            </a:r>
            <a:r>
              <a:rPr dirty="0" sz="1600" spc="240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меры</a:t>
            </a:r>
            <a:r>
              <a:rPr dirty="0" sz="1600" spc="235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уголовной,</a:t>
            </a:r>
            <a:r>
              <a:rPr dirty="0" sz="1600" spc="240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административной</a:t>
            </a:r>
            <a:r>
              <a:rPr dirty="0" sz="1600" spc="240">
                <a:latin typeface="Cambria"/>
                <a:cs typeface="Cambria"/>
              </a:rPr>
              <a:t>   </a:t>
            </a:r>
            <a:r>
              <a:rPr dirty="0" sz="1600" spc="-50">
                <a:latin typeface="Cambria"/>
                <a:cs typeface="Cambria"/>
              </a:rPr>
              <a:t>и </a:t>
            </a:r>
            <a:r>
              <a:rPr dirty="0" sz="1600" spc="-10">
                <a:latin typeface="Cambria"/>
                <a:cs typeface="Cambria"/>
              </a:rPr>
              <a:t>дисциплинарной</a:t>
            </a:r>
            <a:r>
              <a:rPr dirty="0" sz="1600" spc="-1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ответственности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за</a:t>
            </a:r>
            <a:r>
              <a:rPr dirty="0" sz="1600" spc="-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их</a:t>
            </a:r>
            <a:r>
              <a:rPr dirty="0" sz="1600" spc="-5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несоблюдение.</a:t>
            </a:r>
            <a:endParaRPr sz="1600">
              <a:latin typeface="Cambria"/>
              <a:cs typeface="Cambria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0289" y="7281544"/>
            <a:ext cx="5458460" cy="2487295"/>
          </a:xfrm>
          <a:prstGeom prst="rect">
            <a:avLst/>
          </a:prstGeom>
        </p:spPr>
      </p:pic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0160" rIns="0" bIns="0" rtlCol="0" vert="horz">
            <a:spAutoFit/>
          </a:bodyPr>
          <a:lstStyle/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44500" y="424687"/>
            <a:ext cx="6674484" cy="7188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100"/>
              </a:spcBef>
            </a:pPr>
            <a:r>
              <a:rPr dirty="0" sz="1400" spc="-50">
                <a:solidFill>
                  <a:srgbClr val="5B9BD4"/>
                </a:solidFill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25"/>
              </a:spcBef>
            </a:pPr>
            <a:endParaRPr sz="1400">
              <a:latin typeface="Times New Roman"/>
              <a:cs typeface="Times New Roman"/>
            </a:endParaRPr>
          </a:p>
          <a:p>
            <a:pPr marL="2125345" marR="1150620" indent="-521970">
              <a:lnSpc>
                <a:spcPts val="1760"/>
              </a:lnSpc>
            </a:pPr>
            <a:r>
              <a:rPr dirty="0" u="sng" sz="1500" spc="-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Уголовным</a:t>
            </a:r>
            <a:r>
              <a:rPr dirty="0" u="sng" sz="1500" spc="-35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50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кодексом</a:t>
            </a:r>
            <a:r>
              <a:rPr dirty="0" u="sng" sz="1500" spc="-3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500" spc="-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Российской</a:t>
            </a:r>
            <a:r>
              <a:rPr dirty="0" u="sng" sz="1500" spc="-3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500" spc="-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Федерации</a:t>
            </a:r>
            <a:r>
              <a:rPr dirty="0" sz="1500" spc="-10">
                <a:latin typeface="Cambria"/>
                <a:cs typeface="Cambria"/>
              </a:rPr>
              <a:t> </a:t>
            </a:r>
            <a:r>
              <a:rPr dirty="0" u="sng" sz="1500" spc="-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установлена</a:t>
            </a:r>
            <a:r>
              <a:rPr dirty="0" u="sng" sz="1500" spc="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500" spc="-10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ответственность</a:t>
            </a:r>
            <a:r>
              <a:rPr dirty="0" u="sng" sz="1500" spc="5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500" spc="-25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за:</a:t>
            </a:r>
            <a:endParaRPr sz="1500">
              <a:latin typeface="Cambria"/>
              <a:cs typeface="Cambria"/>
            </a:endParaRPr>
          </a:p>
          <a:p>
            <a:pPr marL="567690" indent="-105410">
              <a:lnSpc>
                <a:spcPts val="1775"/>
              </a:lnSpc>
              <a:spcBef>
                <a:spcPts val="1670"/>
              </a:spcBef>
              <a:buChar char="-"/>
              <a:tabLst>
                <a:tab pos="567690" algn="l"/>
              </a:tabLst>
            </a:pPr>
            <a:r>
              <a:rPr dirty="0" sz="1500">
                <a:latin typeface="Cambria"/>
                <a:cs typeface="Cambria"/>
              </a:rPr>
              <a:t>получение</a:t>
            </a:r>
            <a:r>
              <a:rPr dirty="0" sz="1500" spc="-50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взятки;</a:t>
            </a:r>
            <a:endParaRPr sz="1500">
              <a:latin typeface="Cambria"/>
              <a:cs typeface="Cambria"/>
            </a:endParaRPr>
          </a:p>
          <a:p>
            <a:pPr marL="567690" indent="-105410">
              <a:lnSpc>
                <a:spcPts val="1760"/>
              </a:lnSpc>
              <a:buChar char="-"/>
              <a:tabLst>
                <a:tab pos="567690" algn="l"/>
              </a:tabLst>
            </a:pPr>
            <a:r>
              <a:rPr dirty="0" sz="1500">
                <a:latin typeface="Cambria"/>
                <a:cs typeface="Cambria"/>
              </a:rPr>
              <a:t>дачу</a:t>
            </a:r>
            <a:r>
              <a:rPr dirty="0" sz="1500" spc="-40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взятки;</a:t>
            </a:r>
            <a:endParaRPr sz="1500">
              <a:latin typeface="Cambria"/>
              <a:cs typeface="Cambria"/>
            </a:endParaRPr>
          </a:p>
          <a:p>
            <a:pPr marL="567690" indent="-105410">
              <a:lnSpc>
                <a:spcPts val="1760"/>
              </a:lnSpc>
              <a:buChar char="-"/>
              <a:tabLst>
                <a:tab pos="567690" algn="l"/>
              </a:tabLst>
            </a:pPr>
            <a:r>
              <a:rPr dirty="0" sz="1500" spc="-10">
                <a:latin typeface="Cambria"/>
                <a:cs typeface="Cambria"/>
              </a:rPr>
              <a:t>посредничество </a:t>
            </a:r>
            <a:r>
              <a:rPr dirty="0" sz="1500">
                <a:latin typeface="Cambria"/>
                <a:cs typeface="Cambria"/>
              </a:rPr>
              <a:t>во</a:t>
            </a:r>
            <a:r>
              <a:rPr dirty="0" sz="1500" spc="-15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взяточничестве;</a:t>
            </a:r>
            <a:endParaRPr sz="1500">
              <a:latin typeface="Cambria"/>
              <a:cs typeface="Cambria"/>
            </a:endParaRPr>
          </a:p>
          <a:p>
            <a:pPr marL="12700" marR="10795" indent="589280">
              <a:lnSpc>
                <a:spcPts val="1760"/>
              </a:lnSpc>
              <a:spcBef>
                <a:spcPts val="65"/>
              </a:spcBef>
              <a:buChar char="-"/>
              <a:tabLst>
                <a:tab pos="601980" algn="l"/>
              </a:tabLst>
            </a:pPr>
            <a:r>
              <a:rPr dirty="0" sz="1500">
                <a:latin typeface="Cambria"/>
                <a:cs typeface="Cambria"/>
              </a:rPr>
              <a:t>мелкое</a:t>
            </a:r>
            <a:r>
              <a:rPr dirty="0" sz="1500" spc="21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взяточничество,</a:t>
            </a:r>
            <a:r>
              <a:rPr dirty="0" sz="1500" spc="21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то</a:t>
            </a:r>
            <a:r>
              <a:rPr dirty="0" sz="1500" spc="21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есть</a:t>
            </a:r>
            <a:r>
              <a:rPr dirty="0" sz="1500" spc="20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получение,</a:t>
            </a:r>
            <a:r>
              <a:rPr dirty="0" sz="1500" spc="204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дача</a:t>
            </a:r>
            <a:r>
              <a:rPr dirty="0" sz="1500" spc="20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взятки</a:t>
            </a:r>
            <a:r>
              <a:rPr dirty="0" sz="1500" spc="21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лично</a:t>
            </a:r>
            <a:r>
              <a:rPr dirty="0" sz="1500" spc="195">
                <a:latin typeface="Cambria"/>
                <a:cs typeface="Cambria"/>
              </a:rPr>
              <a:t> </a:t>
            </a:r>
            <a:r>
              <a:rPr dirty="0" sz="1500" spc="-25">
                <a:latin typeface="Cambria"/>
                <a:cs typeface="Cambria"/>
              </a:rPr>
              <a:t>или </a:t>
            </a:r>
            <a:r>
              <a:rPr dirty="0" sz="1500">
                <a:latin typeface="Cambria"/>
                <a:cs typeface="Cambria"/>
              </a:rPr>
              <a:t>через</a:t>
            </a:r>
            <a:r>
              <a:rPr dirty="0" sz="1500" spc="-30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посредника</a:t>
            </a:r>
            <a:r>
              <a:rPr dirty="0" sz="1500" spc="-3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</a:t>
            </a:r>
            <a:r>
              <a:rPr dirty="0" sz="1500" spc="-2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размере,</a:t>
            </a:r>
            <a:r>
              <a:rPr dirty="0" sz="1500" spc="-2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не</a:t>
            </a:r>
            <a:r>
              <a:rPr dirty="0" sz="1500" spc="-35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превышающем</a:t>
            </a:r>
            <a:r>
              <a:rPr dirty="0" sz="1500" spc="-2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10</a:t>
            </a:r>
            <a:r>
              <a:rPr dirty="0" sz="1500" spc="-2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тыс.</a:t>
            </a:r>
            <a:r>
              <a:rPr dirty="0" sz="1500" spc="-20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рублей;</a:t>
            </a:r>
            <a:endParaRPr sz="1500">
              <a:latin typeface="Cambria"/>
              <a:cs typeface="Cambria"/>
            </a:endParaRPr>
          </a:p>
          <a:p>
            <a:pPr marL="567690" indent="-105410">
              <a:lnSpc>
                <a:spcPts val="1685"/>
              </a:lnSpc>
              <a:buChar char="-"/>
              <a:tabLst>
                <a:tab pos="567690" algn="l"/>
              </a:tabLst>
            </a:pPr>
            <a:r>
              <a:rPr dirty="0" sz="1500" spc="-10">
                <a:latin typeface="Cambria"/>
                <a:cs typeface="Cambria"/>
              </a:rPr>
              <a:t>коммерческий</a:t>
            </a:r>
            <a:r>
              <a:rPr dirty="0" sz="1500" spc="-35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подкуп;</a:t>
            </a:r>
            <a:endParaRPr sz="1500">
              <a:latin typeface="Cambria"/>
              <a:cs typeface="Cambria"/>
            </a:endParaRPr>
          </a:p>
          <a:p>
            <a:pPr marL="567690" indent="-105410">
              <a:lnSpc>
                <a:spcPts val="1764"/>
              </a:lnSpc>
              <a:buChar char="-"/>
              <a:tabLst>
                <a:tab pos="567690" algn="l"/>
              </a:tabLst>
            </a:pPr>
            <a:r>
              <a:rPr dirty="0" sz="1500" spc="-10">
                <a:latin typeface="Cambria"/>
                <a:cs typeface="Cambria"/>
              </a:rPr>
              <a:t>посредничество</a:t>
            </a:r>
            <a:r>
              <a:rPr dirty="0" sz="1500">
                <a:latin typeface="Cambria"/>
                <a:cs typeface="Cambria"/>
              </a:rPr>
              <a:t> в </a:t>
            </a:r>
            <a:r>
              <a:rPr dirty="0" sz="1500" spc="-10">
                <a:latin typeface="Cambria"/>
                <a:cs typeface="Cambria"/>
              </a:rPr>
              <a:t>коммерческом</a:t>
            </a:r>
            <a:r>
              <a:rPr dirty="0" sz="1500" spc="-5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подкупе;</a:t>
            </a:r>
            <a:endParaRPr sz="1500">
              <a:latin typeface="Cambria"/>
              <a:cs typeface="Cambria"/>
            </a:endParaRPr>
          </a:p>
          <a:p>
            <a:pPr marL="12700" marR="7620" indent="584835">
              <a:lnSpc>
                <a:spcPts val="1750"/>
              </a:lnSpc>
              <a:spcBef>
                <a:spcPts val="85"/>
              </a:spcBef>
              <a:buChar char="-"/>
              <a:tabLst>
                <a:tab pos="597535" algn="l"/>
              </a:tabLst>
            </a:pPr>
            <a:r>
              <a:rPr dirty="0" sz="1500">
                <a:latin typeface="Cambria"/>
                <a:cs typeface="Cambria"/>
              </a:rPr>
              <a:t>мелкий</a:t>
            </a:r>
            <a:r>
              <a:rPr dirty="0" sz="1500" spc="16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коммерческий</a:t>
            </a:r>
            <a:r>
              <a:rPr dirty="0" sz="1500" spc="18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подкуп</a:t>
            </a:r>
            <a:r>
              <a:rPr dirty="0" sz="1500" spc="18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</a:t>
            </a:r>
            <a:r>
              <a:rPr dirty="0" sz="1500" spc="16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размере,</a:t>
            </a:r>
            <a:r>
              <a:rPr dirty="0" sz="1500" spc="16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не</a:t>
            </a:r>
            <a:r>
              <a:rPr dirty="0" sz="1500" spc="17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превышающем</a:t>
            </a:r>
            <a:r>
              <a:rPr dirty="0" sz="1500" spc="17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10</a:t>
            </a:r>
            <a:r>
              <a:rPr dirty="0" sz="1500" spc="170">
                <a:latin typeface="Cambria"/>
                <a:cs typeface="Cambria"/>
              </a:rPr>
              <a:t> </a:t>
            </a:r>
            <a:r>
              <a:rPr dirty="0" sz="1500" spc="-20">
                <a:latin typeface="Cambria"/>
                <a:cs typeface="Cambria"/>
              </a:rPr>
              <a:t>тыс. </a:t>
            </a:r>
            <a:r>
              <a:rPr dirty="0" sz="1500" spc="-10">
                <a:latin typeface="Cambria"/>
                <a:cs typeface="Cambria"/>
              </a:rPr>
              <a:t>рублей.</a:t>
            </a:r>
            <a:endParaRPr sz="15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5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1500">
              <a:latin typeface="Cambria"/>
              <a:cs typeface="Cambria"/>
            </a:endParaRPr>
          </a:p>
          <a:p>
            <a:pPr algn="just" marL="12700" marR="5080" indent="449580">
              <a:lnSpc>
                <a:spcPct val="97700"/>
              </a:lnSpc>
              <a:spcBef>
                <a:spcPts val="5"/>
              </a:spcBef>
            </a:pPr>
            <a:r>
              <a:rPr dirty="0" sz="1400" b="1">
                <a:latin typeface="Cambria"/>
                <a:cs typeface="Cambria"/>
              </a:rPr>
              <a:t>Взятка</a:t>
            </a:r>
            <a:r>
              <a:rPr dirty="0" sz="1400" spc="175" b="1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–</a:t>
            </a:r>
            <a:r>
              <a:rPr dirty="0" sz="1400" spc="18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это</a:t>
            </a:r>
            <a:r>
              <a:rPr dirty="0" sz="1400" spc="18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получение</a:t>
            </a:r>
            <a:r>
              <a:rPr dirty="0" sz="1400" spc="18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должностным</a:t>
            </a:r>
            <a:r>
              <a:rPr dirty="0" sz="1400" spc="18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лицом</a:t>
            </a:r>
            <a:r>
              <a:rPr dirty="0" sz="1400" spc="18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или</a:t>
            </a:r>
            <a:r>
              <a:rPr dirty="0" sz="1400" spc="17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через</a:t>
            </a:r>
            <a:r>
              <a:rPr dirty="0" sz="1400" spc="175">
                <a:latin typeface="Cambria"/>
                <a:cs typeface="Cambria"/>
              </a:rPr>
              <a:t>  </a:t>
            </a:r>
            <a:r>
              <a:rPr dirty="0" sz="1400" spc="-10">
                <a:latin typeface="Cambria"/>
                <a:cs typeface="Cambria"/>
              </a:rPr>
              <a:t>посредника </a:t>
            </a:r>
            <a:r>
              <a:rPr dirty="0" sz="1400">
                <a:latin typeface="Cambria"/>
                <a:cs typeface="Cambria"/>
              </a:rPr>
              <a:t>материальных</a:t>
            </a:r>
            <a:r>
              <a:rPr dirty="0" sz="1400" spc="18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ценностей</a:t>
            </a:r>
            <a:r>
              <a:rPr dirty="0" sz="1400" spc="18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(в</a:t>
            </a:r>
            <a:r>
              <a:rPr dirty="0" sz="1400" spc="18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виде</a:t>
            </a:r>
            <a:r>
              <a:rPr dirty="0" sz="1400" spc="18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денег,</a:t>
            </a:r>
            <a:r>
              <a:rPr dirty="0" sz="1400" spc="18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ценных</a:t>
            </a:r>
            <a:r>
              <a:rPr dirty="0" sz="1400" spc="18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бумаг,</a:t>
            </a:r>
            <a:r>
              <a:rPr dirty="0" sz="1400" spc="18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иного</a:t>
            </a:r>
            <a:r>
              <a:rPr dirty="0" sz="1400" spc="185">
                <a:latin typeface="Cambria"/>
                <a:cs typeface="Cambria"/>
              </a:rPr>
              <a:t>  </a:t>
            </a:r>
            <a:r>
              <a:rPr dirty="0" sz="1400" spc="-10">
                <a:latin typeface="Cambria"/>
                <a:cs typeface="Cambria"/>
              </a:rPr>
              <a:t>имущества, </a:t>
            </a:r>
            <a:r>
              <a:rPr dirty="0" sz="1400">
                <a:latin typeface="Cambria"/>
                <a:cs typeface="Cambria"/>
              </a:rPr>
              <a:t>оказания</a:t>
            </a:r>
            <a:r>
              <a:rPr dirty="0" sz="1400" spc="45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ему</a:t>
            </a:r>
            <a:r>
              <a:rPr dirty="0" sz="1400" spc="459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услуг</a:t>
            </a:r>
            <a:r>
              <a:rPr dirty="0" sz="1400" spc="459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имущественного</a:t>
            </a:r>
            <a:r>
              <a:rPr dirty="0" sz="1400" spc="45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характера,</a:t>
            </a:r>
            <a:r>
              <a:rPr dirty="0" sz="1400" spc="45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предоставления</a:t>
            </a:r>
            <a:r>
              <a:rPr dirty="0" sz="1400" spc="455">
                <a:latin typeface="Cambria"/>
                <a:cs typeface="Cambria"/>
              </a:rPr>
              <a:t>  </a:t>
            </a:r>
            <a:r>
              <a:rPr dirty="0" sz="1400" spc="-20">
                <a:latin typeface="Cambria"/>
                <a:cs typeface="Cambria"/>
              </a:rPr>
              <a:t>иных </a:t>
            </a:r>
            <a:r>
              <a:rPr dirty="0" sz="1400">
                <a:latin typeface="Cambria"/>
                <a:cs typeface="Cambria"/>
              </a:rPr>
              <a:t>имущественных</a:t>
            </a:r>
            <a:r>
              <a:rPr dirty="0" sz="1400" spc="33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прав)</a:t>
            </a:r>
            <a:r>
              <a:rPr dirty="0" sz="1400" spc="33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за</a:t>
            </a:r>
            <a:r>
              <a:rPr dirty="0" sz="1400" spc="33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совершение</a:t>
            </a:r>
            <a:r>
              <a:rPr dirty="0" sz="1400" spc="33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действий</a:t>
            </a:r>
            <a:r>
              <a:rPr dirty="0" sz="1400" spc="33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(бездействие)</a:t>
            </a:r>
            <a:r>
              <a:rPr dirty="0" sz="1400" spc="33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в</a:t>
            </a:r>
            <a:r>
              <a:rPr dirty="0" sz="1400" spc="330">
                <a:latin typeface="Cambria"/>
                <a:cs typeface="Cambria"/>
              </a:rPr>
              <a:t>  </a:t>
            </a:r>
            <a:r>
              <a:rPr dirty="0" sz="1400" spc="-10">
                <a:latin typeface="Cambria"/>
                <a:cs typeface="Cambria"/>
              </a:rPr>
              <a:t>пользу </a:t>
            </a:r>
            <a:r>
              <a:rPr dirty="0" sz="1400">
                <a:latin typeface="Cambria"/>
                <a:cs typeface="Cambria"/>
              </a:rPr>
              <a:t>взяткодателя</a:t>
            </a:r>
            <a:r>
              <a:rPr dirty="0" sz="1400" spc="21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или</a:t>
            </a:r>
            <a:r>
              <a:rPr dirty="0" sz="1400" spc="22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представляемых</a:t>
            </a:r>
            <a:r>
              <a:rPr dirty="0" sz="1400" spc="22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им</a:t>
            </a:r>
            <a:r>
              <a:rPr dirty="0" sz="1400" spc="24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лиц,</a:t>
            </a:r>
            <a:r>
              <a:rPr dirty="0" sz="1400" spc="22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если</a:t>
            </a:r>
            <a:r>
              <a:rPr dirty="0" sz="1400" spc="21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такие</a:t>
            </a:r>
            <a:r>
              <a:rPr dirty="0" sz="1400" spc="23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действия</a:t>
            </a:r>
            <a:r>
              <a:rPr dirty="0" sz="1400" spc="220">
                <a:latin typeface="Cambria"/>
                <a:cs typeface="Cambria"/>
              </a:rPr>
              <a:t> </a:t>
            </a:r>
            <a:r>
              <a:rPr dirty="0" sz="1400" spc="-10">
                <a:latin typeface="Cambria"/>
                <a:cs typeface="Cambria"/>
              </a:rPr>
              <a:t>(бездействие) </a:t>
            </a:r>
            <a:r>
              <a:rPr dirty="0" sz="1400">
                <a:latin typeface="Cambria"/>
                <a:cs typeface="Cambria"/>
              </a:rPr>
              <a:t>входят</a:t>
            </a:r>
            <a:r>
              <a:rPr dirty="0" sz="1400" spc="43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в</a:t>
            </a:r>
            <a:r>
              <a:rPr dirty="0" sz="1400" spc="434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служебные</a:t>
            </a:r>
            <a:r>
              <a:rPr dirty="0" sz="1400" spc="44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полномочия</a:t>
            </a:r>
            <a:r>
              <a:rPr dirty="0" sz="1400" spc="45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должностного</a:t>
            </a:r>
            <a:r>
              <a:rPr dirty="0" sz="1400" spc="434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лица,</a:t>
            </a:r>
            <a:r>
              <a:rPr dirty="0" sz="1400" spc="45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либо</a:t>
            </a:r>
            <a:r>
              <a:rPr dirty="0" sz="1400" spc="42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если</a:t>
            </a:r>
            <a:r>
              <a:rPr dirty="0" sz="1400" spc="434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оно</a:t>
            </a:r>
            <a:r>
              <a:rPr dirty="0" sz="1400" spc="42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в</a:t>
            </a:r>
            <a:r>
              <a:rPr dirty="0" sz="1400" spc="455">
                <a:latin typeface="Cambria"/>
                <a:cs typeface="Cambria"/>
              </a:rPr>
              <a:t> </a:t>
            </a:r>
            <a:r>
              <a:rPr dirty="0" sz="1400" spc="-20">
                <a:latin typeface="Cambria"/>
                <a:cs typeface="Cambria"/>
              </a:rPr>
              <a:t>силу </a:t>
            </a:r>
            <a:r>
              <a:rPr dirty="0" sz="1400">
                <a:latin typeface="Cambria"/>
                <a:cs typeface="Cambria"/>
              </a:rPr>
              <a:t>должностного</a:t>
            </a:r>
            <a:r>
              <a:rPr dirty="0" sz="1400" spc="430">
                <a:latin typeface="Cambria"/>
                <a:cs typeface="Cambria"/>
              </a:rPr>
              <a:t>   </a:t>
            </a:r>
            <a:r>
              <a:rPr dirty="0" sz="1400">
                <a:latin typeface="Cambria"/>
                <a:cs typeface="Cambria"/>
              </a:rPr>
              <a:t>положения</a:t>
            </a:r>
            <a:r>
              <a:rPr dirty="0" sz="1400" spc="434">
                <a:latin typeface="Cambria"/>
                <a:cs typeface="Cambria"/>
              </a:rPr>
              <a:t>   </a:t>
            </a:r>
            <a:r>
              <a:rPr dirty="0" sz="1400">
                <a:latin typeface="Cambria"/>
                <a:cs typeface="Cambria"/>
              </a:rPr>
              <a:t>может</a:t>
            </a:r>
            <a:r>
              <a:rPr dirty="0" sz="1400" spc="440">
                <a:latin typeface="Cambria"/>
                <a:cs typeface="Cambria"/>
              </a:rPr>
              <a:t>   </a:t>
            </a:r>
            <a:r>
              <a:rPr dirty="0" sz="1400">
                <a:latin typeface="Cambria"/>
                <a:cs typeface="Cambria"/>
              </a:rPr>
              <a:t>способствовать</a:t>
            </a:r>
            <a:r>
              <a:rPr dirty="0" sz="1400" spc="440">
                <a:latin typeface="Cambria"/>
                <a:cs typeface="Cambria"/>
              </a:rPr>
              <a:t>   </a:t>
            </a:r>
            <a:r>
              <a:rPr dirty="0" sz="1400">
                <a:latin typeface="Cambria"/>
                <a:cs typeface="Cambria"/>
              </a:rPr>
              <a:t>таким</a:t>
            </a:r>
            <a:r>
              <a:rPr dirty="0" sz="1400" spc="440">
                <a:latin typeface="Cambria"/>
                <a:cs typeface="Cambria"/>
              </a:rPr>
              <a:t>   </a:t>
            </a:r>
            <a:r>
              <a:rPr dirty="0" sz="1400" spc="-10">
                <a:latin typeface="Cambria"/>
                <a:cs typeface="Cambria"/>
              </a:rPr>
              <a:t>действиям </a:t>
            </a:r>
            <a:r>
              <a:rPr dirty="0" sz="1400">
                <a:latin typeface="Cambria"/>
                <a:cs typeface="Cambria"/>
              </a:rPr>
              <a:t>(бездействию),</a:t>
            </a:r>
            <a:r>
              <a:rPr dirty="0" sz="1400" spc="10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а</a:t>
            </a:r>
            <a:r>
              <a:rPr dirty="0" sz="1400" spc="10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равно</a:t>
            </a:r>
            <a:r>
              <a:rPr dirty="0" sz="1400" spc="10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за</a:t>
            </a:r>
            <a:r>
              <a:rPr dirty="0" sz="1400" spc="11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общее</a:t>
            </a:r>
            <a:r>
              <a:rPr dirty="0" sz="1400" spc="11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покровительство</a:t>
            </a:r>
            <a:r>
              <a:rPr dirty="0" sz="1400" spc="105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или</a:t>
            </a:r>
            <a:r>
              <a:rPr dirty="0" sz="1400" spc="110">
                <a:latin typeface="Cambria"/>
                <a:cs typeface="Cambria"/>
              </a:rPr>
              <a:t>  </a:t>
            </a:r>
            <a:r>
              <a:rPr dirty="0" sz="1400">
                <a:latin typeface="Cambria"/>
                <a:cs typeface="Cambria"/>
              </a:rPr>
              <a:t>попустительство</a:t>
            </a:r>
            <a:r>
              <a:rPr dirty="0" sz="1400" spc="110">
                <a:latin typeface="Cambria"/>
                <a:cs typeface="Cambria"/>
              </a:rPr>
              <a:t>  </a:t>
            </a:r>
            <a:r>
              <a:rPr dirty="0" sz="1400" spc="-25">
                <a:latin typeface="Cambria"/>
                <a:cs typeface="Cambria"/>
              </a:rPr>
              <a:t>по </a:t>
            </a:r>
            <a:r>
              <a:rPr dirty="0" sz="1400" spc="-10">
                <a:latin typeface="Cambria"/>
                <a:cs typeface="Cambria"/>
              </a:rPr>
              <a:t>службе.</a:t>
            </a:r>
            <a:endParaRPr sz="1400">
              <a:latin typeface="Cambria"/>
              <a:cs typeface="Cambria"/>
            </a:endParaRPr>
          </a:p>
          <a:p>
            <a:pPr algn="just" marL="12700" marR="7620" indent="449580">
              <a:lnSpc>
                <a:spcPct val="97700"/>
              </a:lnSpc>
              <a:spcBef>
                <a:spcPts val="1635"/>
              </a:spcBef>
            </a:pPr>
            <a:r>
              <a:rPr dirty="0" sz="1400" b="1">
                <a:latin typeface="Cambria"/>
                <a:cs typeface="Cambria"/>
              </a:rPr>
              <a:t>Получение</a:t>
            </a:r>
            <a:r>
              <a:rPr dirty="0" sz="1400" spc="165" b="1">
                <a:latin typeface="Cambria"/>
                <a:cs typeface="Cambria"/>
              </a:rPr>
              <a:t> </a:t>
            </a:r>
            <a:r>
              <a:rPr dirty="0" sz="1400" b="1">
                <a:latin typeface="Cambria"/>
                <a:cs typeface="Cambria"/>
              </a:rPr>
              <a:t>взятки</a:t>
            </a:r>
            <a:r>
              <a:rPr dirty="0" sz="1400" spc="170" b="1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влечет</a:t>
            </a:r>
            <a:r>
              <a:rPr dirty="0" sz="1400" spc="16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уголовную</a:t>
            </a:r>
            <a:r>
              <a:rPr dirty="0" sz="1400" spc="17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ответственность,</a:t>
            </a:r>
            <a:r>
              <a:rPr dirty="0" sz="1400" spc="160">
                <a:latin typeface="Cambria"/>
                <a:cs typeface="Cambria"/>
              </a:rPr>
              <a:t> </a:t>
            </a:r>
            <a:r>
              <a:rPr dirty="0" sz="1400" spc="-10">
                <a:latin typeface="Cambria"/>
                <a:cs typeface="Cambria"/>
              </a:rPr>
              <a:t>предусмотренную </a:t>
            </a:r>
            <a:r>
              <a:rPr dirty="0" sz="1400">
                <a:latin typeface="Cambria"/>
                <a:cs typeface="Cambria"/>
              </a:rPr>
              <a:t>статьёй</a:t>
            </a:r>
            <a:r>
              <a:rPr dirty="0" sz="1400" spc="37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290</a:t>
            </a:r>
            <a:r>
              <a:rPr dirty="0" sz="1400" spc="36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УК</a:t>
            </a:r>
            <a:r>
              <a:rPr dirty="0" sz="1400" spc="36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РФ,</a:t>
            </a:r>
            <a:r>
              <a:rPr dirty="0" sz="1400" spc="37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за</a:t>
            </a:r>
            <a:r>
              <a:rPr dirty="0" sz="1400" spc="35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которое</a:t>
            </a:r>
            <a:r>
              <a:rPr dirty="0" sz="1400" spc="37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установлено</a:t>
            </a:r>
            <a:r>
              <a:rPr dirty="0" sz="1400" spc="36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максимальное</a:t>
            </a:r>
            <a:r>
              <a:rPr dirty="0" sz="1400" spc="36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наказание</a:t>
            </a:r>
            <a:r>
              <a:rPr dirty="0" sz="1400" spc="34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в</a:t>
            </a:r>
            <a:r>
              <a:rPr dirty="0" sz="1400" spc="365">
                <a:latin typeface="Cambria"/>
                <a:cs typeface="Cambria"/>
              </a:rPr>
              <a:t> </a:t>
            </a:r>
            <a:r>
              <a:rPr dirty="0" sz="1400" spc="-20">
                <a:latin typeface="Cambria"/>
                <a:cs typeface="Cambria"/>
              </a:rPr>
              <a:t>виде </a:t>
            </a:r>
            <a:r>
              <a:rPr dirty="0" sz="1400">
                <a:latin typeface="Cambria"/>
                <a:cs typeface="Cambria"/>
              </a:rPr>
              <a:t>лишения</a:t>
            </a:r>
            <a:r>
              <a:rPr dirty="0" sz="1400" spc="4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свободы</a:t>
            </a:r>
            <a:r>
              <a:rPr dirty="0" sz="1400" spc="5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на</a:t>
            </a:r>
            <a:r>
              <a:rPr dirty="0" sz="1400" spc="5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срок</a:t>
            </a:r>
            <a:r>
              <a:rPr dirty="0" sz="1400" spc="6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до</a:t>
            </a:r>
            <a:r>
              <a:rPr dirty="0" sz="1400" spc="5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пятнадцати</a:t>
            </a:r>
            <a:r>
              <a:rPr dirty="0" sz="1400" spc="6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лет</a:t>
            </a:r>
            <a:r>
              <a:rPr dirty="0" sz="1400" spc="5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со</a:t>
            </a:r>
            <a:r>
              <a:rPr dirty="0" sz="1400" spc="5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штрафом</a:t>
            </a:r>
            <a:r>
              <a:rPr dirty="0" sz="1400" spc="6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до</a:t>
            </a:r>
            <a:r>
              <a:rPr dirty="0" sz="1400" spc="50">
                <a:latin typeface="Cambria"/>
                <a:cs typeface="Cambria"/>
              </a:rPr>
              <a:t> </a:t>
            </a:r>
            <a:r>
              <a:rPr dirty="0" sz="1400" spc="-10">
                <a:latin typeface="Cambria"/>
                <a:cs typeface="Cambria"/>
              </a:rPr>
              <a:t>семидесятикратной </a:t>
            </a:r>
            <a:r>
              <a:rPr dirty="0" sz="1400">
                <a:latin typeface="Cambria"/>
                <a:cs typeface="Cambria"/>
              </a:rPr>
              <a:t>суммы</a:t>
            </a:r>
            <a:r>
              <a:rPr dirty="0" sz="1400" spc="29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взятки</a:t>
            </a:r>
            <a:r>
              <a:rPr dirty="0" sz="1400" spc="29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или</a:t>
            </a:r>
            <a:r>
              <a:rPr dirty="0" sz="1400" spc="30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без</a:t>
            </a:r>
            <a:r>
              <a:rPr dirty="0" sz="1400" spc="29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такового</a:t>
            </a:r>
            <a:r>
              <a:rPr dirty="0" sz="1400" spc="29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и</a:t>
            </a:r>
            <a:r>
              <a:rPr dirty="0" sz="1400" spc="28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с</a:t>
            </a:r>
            <a:r>
              <a:rPr dirty="0" sz="1400" spc="29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лишением</a:t>
            </a:r>
            <a:r>
              <a:rPr dirty="0" sz="1400" spc="30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права</a:t>
            </a:r>
            <a:r>
              <a:rPr dirty="0" sz="1400" spc="28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занимать</a:t>
            </a:r>
            <a:r>
              <a:rPr dirty="0" sz="1400" spc="295">
                <a:latin typeface="Cambria"/>
                <a:cs typeface="Cambria"/>
              </a:rPr>
              <a:t> </a:t>
            </a:r>
            <a:r>
              <a:rPr dirty="0" sz="1400" spc="-10">
                <a:latin typeface="Cambria"/>
                <a:cs typeface="Cambria"/>
              </a:rPr>
              <a:t>определенные </a:t>
            </a:r>
            <a:r>
              <a:rPr dirty="0" sz="1400">
                <a:latin typeface="Cambria"/>
                <a:cs typeface="Cambria"/>
              </a:rPr>
              <a:t>должности</a:t>
            </a:r>
            <a:r>
              <a:rPr dirty="0" sz="1400" spc="2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или</a:t>
            </a:r>
            <a:r>
              <a:rPr dirty="0" sz="1400" spc="2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заниматься</a:t>
            </a:r>
            <a:r>
              <a:rPr dirty="0" sz="1400" spc="2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определенной</a:t>
            </a:r>
            <a:r>
              <a:rPr dirty="0" sz="1400" spc="3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деятельностью</a:t>
            </a:r>
            <a:r>
              <a:rPr dirty="0" sz="1400" spc="3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на</a:t>
            </a:r>
            <a:r>
              <a:rPr dirty="0" sz="1400" spc="2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срок</a:t>
            </a:r>
            <a:r>
              <a:rPr dirty="0" sz="1400" spc="3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до</a:t>
            </a:r>
            <a:r>
              <a:rPr dirty="0" sz="1400" spc="20">
                <a:latin typeface="Cambria"/>
                <a:cs typeface="Cambria"/>
              </a:rPr>
              <a:t> </a:t>
            </a:r>
            <a:r>
              <a:rPr dirty="0" sz="1400" spc="-10">
                <a:latin typeface="Cambria"/>
                <a:cs typeface="Cambria"/>
              </a:rPr>
              <a:t>пятнадцати </a:t>
            </a:r>
            <a:r>
              <a:rPr dirty="0" sz="1400">
                <a:latin typeface="Cambria"/>
                <a:cs typeface="Cambria"/>
              </a:rPr>
              <a:t>лет</a:t>
            </a:r>
            <a:r>
              <a:rPr dirty="0" sz="1400" spc="-15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или</a:t>
            </a:r>
            <a:r>
              <a:rPr dirty="0" sz="1400" spc="-10">
                <a:latin typeface="Cambria"/>
                <a:cs typeface="Cambria"/>
              </a:rPr>
              <a:t> </a:t>
            </a:r>
            <a:r>
              <a:rPr dirty="0" sz="1400">
                <a:latin typeface="Cambria"/>
                <a:cs typeface="Cambria"/>
              </a:rPr>
              <a:t>без</a:t>
            </a:r>
            <a:r>
              <a:rPr dirty="0" sz="1400" spc="-20">
                <a:latin typeface="Cambria"/>
                <a:cs typeface="Cambria"/>
              </a:rPr>
              <a:t> </a:t>
            </a:r>
            <a:r>
              <a:rPr dirty="0" sz="1400" spc="-10">
                <a:latin typeface="Cambria"/>
                <a:cs typeface="Cambria"/>
              </a:rPr>
              <a:t>такового.</a:t>
            </a:r>
            <a:endParaRPr sz="1400">
              <a:latin typeface="Cambria"/>
              <a:cs typeface="Cambria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89529" y="7603490"/>
            <a:ext cx="2381885" cy="2160905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0160" rIns="0" bIns="0" rtlCol="0" vert="horz">
            <a:spAutoFit/>
          </a:bodyPr>
          <a:lstStyle/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44500" y="424687"/>
            <a:ext cx="6673850" cy="20358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0">
                <a:solidFill>
                  <a:srgbClr val="5B9BD4"/>
                </a:solidFill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7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 marR="6985" indent="342900">
              <a:lnSpc>
                <a:spcPct val="97700"/>
              </a:lnSpc>
            </a:pPr>
            <a:r>
              <a:rPr dirty="0" sz="1500" b="1">
                <a:latin typeface="Cambria"/>
                <a:cs typeface="Cambria"/>
              </a:rPr>
              <a:t>Дача</a:t>
            </a:r>
            <a:r>
              <a:rPr dirty="0" sz="1500" spc="85" b="1">
                <a:latin typeface="Cambria"/>
                <a:cs typeface="Cambria"/>
              </a:rPr>
              <a:t>  </a:t>
            </a:r>
            <a:r>
              <a:rPr dirty="0" sz="1500" b="1">
                <a:latin typeface="Cambria"/>
                <a:cs typeface="Cambria"/>
              </a:rPr>
              <a:t>взятки</a:t>
            </a:r>
            <a:r>
              <a:rPr dirty="0" sz="1500" spc="100" b="1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влечет</a:t>
            </a:r>
            <a:r>
              <a:rPr dirty="0" sz="1500" spc="9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уголовную</a:t>
            </a:r>
            <a:r>
              <a:rPr dirty="0" sz="1500" spc="9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ответственность,</a:t>
            </a:r>
            <a:r>
              <a:rPr dirty="0" sz="1500" spc="90">
                <a:latin typeface="Cambria"/>
                <a:cs typeface="Cambria"/>
              </a:rPr>
              <a:t>  </a:t>
            </a:r>
            <a:r>
              <a:rPr dirty="0" sz="1500" spc="-10">
                <a:latin typeface="Cambria"/>
                <a:cs typeface="Cambria"/>
              </a:rPr>
              <a:t>предусмотренную </a:t>
            </a:r>
            <a:r>
              <a:rPr dirty="0" sz="1500">
                <a:latin typeface="Cambria"/>
                <a:cs typeface="Cambria"/>
              </a:rPr>
              <a:t>статьёй</a:t>
            </a:r>
            <a:r>
              <a:rPr dirty="0" sz="1500" spc="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291</a:t>
            </a:r>
            <a:r>
              <a:rPr dirty="0" sz="1500" spc="-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УК РФ,</a:t>
            </a:r>
            <a:r>
              <a:rPr dirty="0" sz="1500" spc="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за которое</a:t>
            </a:r>
            <a:r>
              <a:rPr dirty="0" sz="1500" spc="1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установлено</a:t>
            </a:r>
            <a:r>
              <a:rPr dirty="0" sz="1500" spc="-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максимальное</a:t>
            </a:r>
            <a:r>
              <a:rPr dirty="0" sz="1500" spc="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наказание</a:t>
            </a:r>
            <a:r>
              <a:rPr dirty="0" sz="1500" spc="-1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 </a:t>
            </a:r>
            <a:r>
              <a:rPr dirty="0" sz="1500" spc="-20">
                <a:latin typeface="Cambria"/>
                <a:cs typeface="Cambria"/>
              </a:rPr>
              <a:t>виде </a:t>
            </a:r>
            <a:r>
              <a:rPr dirty="0" sz="1500">
                <a:latin typeface="Cambria"/>
                <a:cs typeface="Cambria"/>
              </a:rPr>
              <a:t>лишения</a:t>
            </a:r>
            <a:r>
              <a:rPr dirty="0" sz="1500" spc="31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свободы</a:t>
            </a:r>
            <a:r>
              <a:rPr dirty="0" sz="1500" spc="31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на</a:t>
            </a:r>
            <a:r>
              <a:rPr dirty="0" sz="1500" spc="32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срок</a:t>
            </a:r>
            <a:r>
              <a:rPr dirty="0" sz="1500" spc="33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до</a:t>
            </a:r>
            <a:r>
              <a:rPr dirty="0" sz="1500" spc="30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пятнадцати</a:t>
            </a:r>
            <a:r>
              <a:rPr dirty="0" sz="1500" spc="32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лет</a:t>
            </a:r>
            <a:r>
              <a:rPr dirty="0" sz="1500" spc="32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со</a:t>
            </a:r>
            <a:r>
              <a:rPr dirty="0" sz="1500" spc="30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штрафом</a:t>
            </a:r>
            <a:r>
              <a:rPr dirty="0" sz="1500" spc="31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</a:t>
            </a:r>
            <a:r>
              <a:rPr dirty="0" sz="1500" spc="31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размере</a:t>
            </a:r>
            <a:r>
              <a:rPr dirty="0" sz="1500" spc="325">
                <a:latin typeface="Cambria"/>
                <a:cs typeface="Cambria"/>
              </a:rPr>
              <a:t> </a:t>
            </a:r>
            <a:r>
              <a:rPr dirty="0" sz="1500" spc="-25">
                <a:latin typeface="Cambria"/>
                <a:cs typeface="Cambria"/>
              </a:rPr>
              <a:t>до </a:t>
            </a:r>
            <a:r>
              <a:rPr dirty="0" sz="1500">
                <a:latin typeface="Cambria"/>
                <a:cs typeface="Cambria"/>
              </a:rPr>
              <a:t>семидесятикратной</a:t>
            </a:r>
            <a:r>
              <a:rPr dirty="0" sz="1500" spc="24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суммы</a:t>
            </a:r>
            <a:r>
              <a:rPr dirty="0" sz="1500" spc="24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взятки</a:t>
            </a:r>
            <a:r>
              <a:rPr dirty="0" sz="1500" spc="24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или</a:t>
            </a:r>
            <a:r>
              <a:rPr dirty="0" sz="1500" spc="24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без</a:t>
            </a:r>
            <a:r>
              <a:rPr dirty="0" sz="1500" spc="23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такового</a:t>
            </a:r>
            <a:r>
              <a:rPr dirty="0" sz="1500" spc="24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и</a:t>
            </a:r>
            <a:r>
              <a:rPr dirty="0" sz="1500" spc="24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</a:t>
            </a:r>
            <a:r>
              <a:rPr dirty="0" sz="1500" spc="23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лишением</a:t>
            </a:r>
            <a:r>
              <a:rPr dirty="0" sz="1500" spc="225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права </a:t>
            </a:r>
            <a:r>
              <a:rPr dirty="0" sz="1500">
                <a:latin typeface="Cambria"/>
                <a:cs typeface="Cambria"/>
              </a:rPr>
              <a:t>занимать</a:t>
            </a:r>
            <a:r>
              <a:rPr dirty="0" sz="1500" spc="42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определенные</a:t>
            </a:r>
            <a:r>
              <a:rPr dirty="0" sz="1500" spc="42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должности</a:t>
            </a:r>
            <a:r>
              <a:rPr dirty="0" sz="1500" spc="42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или</a:t>
            </a:r>
            <a:r>
              <a:rPr dirty="0" sz="1500" spc="42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заниматься</a:t>
            </a:r>
            <a:r>
              <a:rPr dirty="0" sz="1500" spc="420">
                <a:latin typeface="Cambria"/>
                <a:cs typeface="Cambria"/>
              </a:rPr>
              <a:t>  </a:t>
            </a:r>
            <a:r>
              <a:rPr dirty="0" sz="1500" spc="-10">
                <a:latin typeface="Cambria"/>
                <a:cs typeface="Cambria"/>
              </a:rPr>
              <a:t>определенной деятельностью</a:t>
            </a:r>
            <a:r>
              <a:rPr dirty="0" sz="1500" spc="-2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на</a:t>
            </a:r>
            <a:r>
              <a:rPr dirty="0" sz="1500" spc="-3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срок</a:t>
            </a:r>
            <a:r>
              <a:rPr dirty="0" sz="1500" spc="-3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до</a:t>
            </a:r>
            <a:r>
              <a:rPr dirty="0" sz="1500" spc="-3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десяти</a:t>
            </a:r>
            <a:r>
              <a:rPr dirty="0" sz="1500" spc="-3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лет</a:t>
            </a:r>
            <a:r>
              <a:rPr dirty="0" sz="1500" spc="-3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или</a:t>
            </a:r>
            <a:r>
              <a:rPr dirty="0" sz="1500" spc="-3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без</a:t>
            </a:r>
            <a:r>
              <a:rPr dirty="0" sz="1500" spc="-25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такового.</a:t>
            </a:r>
            <a:endParaRPr sz="1500">
              <a:latin typeface="Cambria"/>
              <a:cs typeface="Cambria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2864" y="2452369"/>
            <a:ext cx="2353310" cy="215773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44500" y="4587366"/>
            <a:ext cx="6673850" cy="293497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just" marL="12700" marR="5715" indent="342900">
              <a:lnSpc>
                <a:spcPct val="97700"/>
              </a:lnSpc>
              <a:spcBef>
                <a:spcPts val="140"/>
              </a:spcBef>
            </a:pPr>
            <a:r>
              <a:rPr dirty="0" sz="1500">
                <a:latin typeface="Cambria"/>
                <a:cs typeface="Cambria"/>
              </a:rPr>
              <a:t>Посредничеством</a:t>
            </a:r>
            <a:r>
              <a:rPr dirty="0" sz="1500" spc="40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во</a:t>
            </a:r>
            <a:r>
              <a:rPr dirty="0" sz="1500" spc="39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взяточничестве</a:t>
            </a:r>
            <a:r>
              <a:rPr dirty="0" sz="1500" spc="40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является</a:t>
            </a:r>
            <a:r>
              <a:rPr dirty="0" sz="1500" spc="405">
                <a:latin typeface="Cambria"/>
                <a:cs typeface="Cambria"/>
              </a:rPr>
              <a:t>  </a:t>
            </a:r>
            <a:r>
              <a:rPr dirty="0" sz="1500" spc="-10">
                <a:latin typeface="Cambria"/>
                <a:cs typeface="Cambria"/>
              </a:rPr>
              <a:t>непосредственная </a:t>
            </a:r>
            <a:r>
              <a:rPr dirty="0" sz="1500">
                <a:latin typeface="Cambria"/>
                <a:cs typeface="Cambria"/>
              </a:rPr>
              <a:t>передача</a:t>
            </a:r>
            <a:r>
              <a:rPr dirty="0" sz="1500" spc="18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взятки</a:t>
            </a:r>
            <a:r>
              <a:rPr dirty="0" sz="1500" spc="19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по</a:t>
            </a:r>
            <a:r>
              <a:rPr dirty="0" sz="1500" spc="18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поручению</a:t>
            </a:r>
            <a:r>
              <a:rPr dirty="0" sz="1500" spc="19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взяткодателя</a:t>
            </a:r>
            <a:r>
              <a:rPr dirty="0" sz="1500" spc="19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или</a:t>
            </a:r>
            <a:r>
              <a:rPr dirty="0" sz="1500" spc="18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взяткополучателя</a:t>
            </a:r>
            <a:r>
              <a:rPr dirty="0" sz="1500" spc="180">
                <a:latin typeface="Cambria"/>
                <a:cs typeface="Cambria"/>
              </a:rPr>
              <a:t> </a:t>
            </a:r>
            <a:r>
              <a:rPr dirty="0" sz="1500" spc="-20">
                <a:latin typeface="Cambria"/>
                <a:cs typeface="Cambria"/>
              </a:rPr>
              <a:t>либо </a:t>
            </a:r>
            <a:r>
              <a:rPr dirty="0" sz="1500">
                <a:latin typeface="Cambria"/>
                <a:cs typeface="Cambria"/>
              </a:rPr>
              <a:t>иное</a:t>
            </a:r>
            <a:r>
              <a:rPr dirty="0" sz="1500" spc="40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способствование</a:t>
            </a:r>
            <a:r>
              <a:rPr dirty="0" sz="1500" spc="40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взяткодателю</a:t>
            </a:r>
            <a:r>
              <a:rPr dirty="0" sz="1500" spc="40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и</a:t>
            </a:r>
            <a:r>
              <a:rPr dirty="0" sz="1500" spc="40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(или)</a:t>
            </a:r>
            <a:r>
              <a:rPr dirty="0" sz="1500" spc="40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взяткополучателю</a:t>
            </a:r>
            <a:r>
              <a:rPr dirty="0" sz="1500" spc="405">
                <a:latin typeface="Cambria"/>
                <a:cs typeface="Cambria"/>
              </a:rPr>
              <a:t>  </a:t>
            </a:r>
            <a:r>
              <a:rPr dirty="0" sz="1500" spc="-50">
                <a:latin typeface="Cambria"/>
                <a:cs typeface="Cambria"/>
              </a:rPr>
              <a:t>в </a:t>
            </a:r>
            <a:r>
              <a:rPr dirty="0" sz="1500">
                <a:latin typeface="Cambria"/>
                <a:cs typeface="Cambria"/>
              </a:rPr>
              <a:t>достижении</a:t>
            </a:r>
            <a:r>
              <a:rPr dirty="0" sz="1500" spc="7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либо</a:t>
            </a:r>
            <a:r>
              <a:rPr dirty="0" sz="1500" spc="5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реализации</a:t>
            </a:r>
            <a:r>
              <a:rPr dirty="0" sz="1500" spc="7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соглашения</a:t>
            </a:r>
            <a:r>
              <a:rPr dirty="0" sz="1500" spc="7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между</a:t>
            </a:r>
            <a:r>
              <a:rPr dirty="0" sz="1500" spc="7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ними</a:t>
            </a:r>
            <a:r>
              <a:rPr dirty="0" sz="1500" spc="7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о</a:t>
            </a:r>
            <a:r>
              <a:rPr dirty="0" sz="1500" spc="7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получении</a:t>
            </a:r>
            <a:r>
              <a:rPr dirty="0" sz="1500" spc="6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и</a:t>
            </a:r>
            <a:r>
              <a:rPr dirty="0" sz="1500" spc="75">
                <a:latin typeface="Cambria"/>
                <a:cs typeface="Cambria"/>
              </a:rPr>
              <a:t> </a:t>
            </a:r>
            <a:r>
              <a:rPr dirty="0" sz="1500" spc="-20">
                <a:latin typeface="Cambria"/>
                <a:cs typeface="Cambria"/>
              </a:rPr>
              <a:t>даче </a:t>
            </a:r>
            <a:r>
              <a:rPr dirty="0" sz="1500">
                <a:latin typeface="Cambria"/>
                <a:cs typeface="Cambria"/>
              </a:rPr>
              <a:t>взятки</a:t>
            </a:r>
            <a:r>
              <a:rPr dirty="0" sz="1500" spc="-4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свыше</a:t>
            </a:r>
            <a:r>
              <a:rPr dirty="0" sz="1500" spc="-4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двадцати</a:t>
            </a:r>
            <a:r>
              <a:rPr dirty="0" sz="1500" spc="-4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пяти</a:t>
            </a:r>
            <a:r>
              <a:rPr dirty="0" sz="1500" spc="-4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тысяч</a:t>
            </a:r>
            <a:r>
              <a:rPr dirty="0" sz="1500" spc="-45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рублей.</a:t>
            </a:r>
            <a:endParaRPr sz="1500">
              <a:latin typeface="Cambria"/>
              <a:cs typeface="Cambria"/>
            </a:endParaRPr>
          </a:p>
          <a:p>
            <a:pPr algn="just" marL="12700" marR="7620" indent="342900">
              <a:lnSpc>
                <a:spcPts val="1750"/>
              </a:lnSpc>
              <a:spcBef>
                <a:spcPts val="65"/>
              </a:spcBef>
            </a:pPr>
            <a:r>
              <a:rPr dirty="0" sz="1500">
                <a:latin typeface="Cambria"/>
                <a:cs typeface="Cambria"/>
              </a:rPr>
              <a:t>Уголовно</a:t>
            </a:r>
            <a:r>
              <a:rPr dirty="0" sz="1500" spc="27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наказуемым</a:t>
            </a:r>
            <a:r>
              <a:rPr dirty="0" sz="1500" spc="27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деянием</a:t>
            </a:r>
            <a:r>
              <a:rPr dirty="0" sz="1500" spc="26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является</a:t>
            </a:r>
            <a:r>
              <a:rPr dirty="0" sz="1500" spc="27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обещание</a:t>
            </a:r>
            <a:r>
              <a:rPr dirty="0" sz="1500" spc="28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или</a:t>
            </a:r>
            <a:r>
              <a:rPr dirty="0" sz="1500" spc="270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предложение посредничества</a:t>
            </a:r>
            <a:r>
              <a:rPr dirty="0" sz="1500">
                <a:latin typeface="Cambria"/>
                <a:cs typeface="Cambria"/>
              </a:rPr>
              <a:t> во</a:t>
            </a:r>
            <a:r>
              <a:rPr dirty="0" sz="1500" spc="-5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взяточничестве.</a:t>
            </a:r>
            <a:endParaRPr sz="1500">
              <a:latin typeface="Cambria"/>
              <a:cs typeface="Cambria"/>
            </a:endParaRPr>
          </a:p>
          <a:p>
            <a:pPr algn="just" marL="12700" marR="5080" indent="342900">
              <a:lnSpc>
                <a:spcPts val="1750"/>
              </a:lnSpc>
              <a:spcBef>
                <a:spcPts val="15"/>
              </a:spcBef>
            </a:pPr>
            <a:r>
              <a:rPr dirty="0" sz="1500">
                <a:latin typeface="Cambria"/>
                <a:cs typeface="Cambria"/>
              </a:rPr>
              <a:t>Ответственность</a:t>
            </a:r>
            <a:r>
              <a:rPr dirty="0" sz="1500" spc="9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за</a:t>
            </a:r>
            <a:r>
              <a:rPr dirty="0" sz="1500" spc="10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посредничество</a:t>
            </a:r>
            <a:r>
              <a:rPr dirty="0" sz="1500" spc="10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во</a:t>
            </a:r>
            <a:r>
              <a:rPr dirty="0" sz="1500" spc="10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взяточничестве</a:t>
            </a:r>
            <a:r>
              <a:rPr dirty="0" sz="1500" spc="110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предусмотрена </a:t>
            </a:r>
            <a:r>
              <a:rPr dirty="0" sz="1500">
                <a:latin typeface="Cambria"/>
                <a:cs typeface="Cambria"/>
              </a:rPr>
              <a:t>санкцией</a:t>
            </a:r>
            <a:r>
              <a:rPr dirty="0" sz="1500" spc="204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статьи</a:t>
            </a:r>
            <a:r>
              <a:rPr dirty="0" sz="1500" spc="19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291.1</a:t>
            </a:r>
            <a:r>
              <a:rPr dirty="0" sz="1500" spc="21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УК</a:t>
            </a:r>
            <a:r>
              <a:rPr dirty="0" sz="1500" spc="22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РФ</a:t>
            </a:r>
            <a:r>
              <a:rPr dirty="0" sz="1500" spc="21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</a:t>
            </a:r>
            <a:r>
              <a:rPr dirty="0" sz="1500" spc="21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соответствии</a:t>
            </a:r>
            <a:r>
              <a:rPr dirty="0" sz="1500" spc="22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</a:t>
            </a:r>
            <a:r>
              <a:rPr dirty="0" sz="1500" spc="21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которой</a:t>
            </a:r>
            <a:r>
              <a:rPr dirty="0" sz="1500" spc="24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наказание</a:t>
            </a:r>
            <a:r>
              <a:rPr dirty="0" sz="1500" spc="195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может</a:t>
            </a:r>
            <a:endParaRPr sz="1500">
              <a:latin typeface="Cambria"/>
              <a:cs typeface="Cambria"/>
            </a:endParaRPr>
          </a:p>
          <a:p>
            <a:pPr algn="just" marL="12700">
              <a:lnSpc>
                <a:spcPts val="1700"/>
              </a:lnSpc>
            </a:pPr>
            <a:r>
              <a:rPr dirty="0" sz="1500">
                <a:latin typeface="Cambria"/>
                <a:cs typeface="Cambria"/>
              </a:rPr>
              <a:t>быть</a:t>
            </a:r>
            <a:r>
              <a:rPr dirty="0" sz="1500" spc="3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назначено</a:t>
            </a:r>
            <a:r>
              <a:rPr dirty="0" sz="1500" spc="4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вплоть</a:t>
            </a:r>
            <a:r>
              <a:rPr dirty="0" sz="1500" spc="4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до</a:t>
            </a:r>
            <a:r>
              <a:rPr dirty="0" sz="1500" spc="4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двенадцати</a:t>
            </a:r>
            <a:r>
              <a:rPr dirty="0" sz="1500" spc="4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лет</a:t>
            </a:r>
            <a:r>
              <a:rPr dirty="0" sz="1500" spc="4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лишения</a:t>
            </a:r>
            <a:r>
              <a:rPr dirty="0" sz="1500" spc="3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свободы</a:t>
            </a:r>
            <a:r>
              <a:rPr dirty="0" sz="1500" spc="5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со</a:t>
            </a:r>
            <a:r>
              <a:rPr dirty="0" sz="1500" spc="3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штрафом</a:t>
            </a:r>
            <a:r>
              <a:rPr dirty="0" sz="1500" spc="40">
                <a:latin typeface="Cambria"/>
                <a:cs typeface="Cambria"/>
              </a:rPr>
              <a:t> </a:t>
            </a:r>
            <a:r>
              <a:rPr dirty="0" sz="1500" spc="-50">
                <a:latin typeface="Cambria"/>
                <a:cs typeface="Cambria"/>
              </a:rPr>
              <a:t>в</a:t>
            </a:r>
            <a:endParaRPr sz="1500">
              <a:latin typeface="Cambria"/>
              <a:cs typeface="Cambria"/>
            </a:endParaRPr>
          </a:p>
          <a:p>
            <a:pPr algn="just" marL="12700" marR="5715">
              <a:lnSpc>
                <a:spcPct val="97700"/>
              </a:lnSpc>
              <a:spcBef>
                <a:spcPts val="25"/>
              </a:spcBef>
            </a:pPr>
            <a:r>
              <a:rPr dirty="0" sz="1500">
                <a:latin typeface="Cambria"/>
                <a:cs typeface="Cambria"/>
              </a:rPr>
              <a:t>размере</a:t>
            </a:r>
            <a:r>
              <a:rPr dirty="0" sz="1500" spc="17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до</a:t>
            </a:r>
            <a:r>
              <a:rPr dirty="0" sz="1500" spc="17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семидесятикратной</a:t>
            </a:r>
            <a:r>
              <a:rPr dirty="0" sz="1500" spc="17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суммы</a:t>
            </a:r>
            <a:r>
              <a:rPr dirty="0" sz="1500" spc="17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взятки</a:t>
            </a:r>
            <a:r>
              <a:rPr dirty="0" sz="1500" spc="17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или</a:t>
            </a:r>
            <a:r>
              <a:rPr dirty="0" sz="1500" spc="17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без</a:t>
            </a:r>
            <a:r>
              <a:rPr dirty="0" sz="1500" spc="17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такового</a:t>
            </a:r>
            <a:r>
              <a:rPr dirty="0" sz="1500" spc="17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и</a:t>
            </a:r>
            <a:r>
              <a:rPr dirty="0" sz="1500" spc="180">
                <a:latin typeface="Cambria"/>
                <a:cs typeface="Cambria"/>
              </a:rPr>
              <a:t>  </a:t>
            </a:r>
            <a:r>
              <a:rPr dirty="0" sz="1500" spc="-50">
                <a:latin typeface="Cambria"/>
                <a:cs typeface="Cambria"/>
              </a:rPr>
              <a:t>с </a:t>
            </a:r>
            <a:r>
              <a:rPr dirty="0" sz="1500">
                <a:latin typeface="Cambria"/>
                <a:cs typeface="Cambria"/>
              </a:rPr>
              <a:t>лишением</a:t>
            </a:r>
            <a:r>
              <a:rPr dirty="0" sz="1500" spc="18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права</a:t>
            </a:r>
            <a:r>
              <a:rPr dirty="0" sz="1500" spc="18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занимать</a:t>
            </a:r>
            <a:r>
              <a:rPr dirty="0" sz="1500" spc="19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определенные</a:t>
            </a:r>
            <a:r>
              <a:rPr dirty="0" sz="1500" spc="18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должности</a:t>
            </a:r>
            <a:r>
              <a:rPr dirty="0" sz="1500" spc="19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или</a:t>
            </a:r>
            <a:r>
              <a:rPr dirty="0" sz="1500" spc="190">
                <a:latin typeface="Cambria"/>
                <a:cs typeface="Cambria"/>
              </a:rPr>
              <a:t>  </a:t>
            </a:r>
            <a:r>
              <a:rPr dirty="0" sz="1500" spc="-10">
                <a:latin typeface="Cambria"/>
                <a:cs typeface="Cambria"/>
              </a:rPr>
              <a:t>заниматься определенной</a:t>
            </a:r>
            <a:r>
              <a:rPr dirty="0" sz="1500" spc="-30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деятельностью</a:t>
            </a:r>
            <a:r>
              <a:rPr dirty="0" sz="1500" spc="-2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на</a:t>
            </a:r>
            <a:r>
              <a:rPr dirty="0" sz="1500" spc="-2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срок</a:t>
            </a:r>
            <a:r>
              <a:rPr dirty="0" sz="1500" spc="-1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до</a:t>
            </a:r>
            <a:r>
              <a:rPr dirty="0" sz="1500" spc="-2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семи</a:t>
            </a:r>
            <a:r>
              <a:rPr dirty="0" sz="1500" spc="-3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лет</a:t>
            </a:r>
            <a:r>
              <a:rPr dirty="0" sz="1500" spc="-30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или</a:t>
            </a:r>
            <a:r>
              <a:rPr dirty="0" sz="1500" spc="-1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без</a:t>
            </a:r>
            <a:r>
              <a:rPr dirty="0" sz="1500" spc="-25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такового.</a:t>
            </a:r>
            <a:endParaRPr sz="1500">
              <a:latin typeface="Cambria"/>
              <a:cs typeface="Cambria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68295" y="7512050"/>
            <a:ext cx="2165350" cy="2165350"/>
          </a:xfrm>
          <a:prstGeom prst="rect">
            <a:avLst/>
          </a:prstGeom>
        </p:spPr>
      </p:pic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0160" rIns="0" bIns="0" rtlCol="0" vert="horz">
            <a:spAutoFit/>
          </a:bodyPr>
          <a:lstStyle/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44500" y="424687"/>
            <a:ext cx="6673850" cy="1887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0">
                <a:solidFill>
                  <a:srgbClr val="5B9BD4"/>
                </a:solidFill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4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 marR="9525" indent="449580">
              <a:lnSpc>
                <a:spcPts val="1870"/>
              </a:lnSpc>
            </a:pPr>
            <a:r>
              <a:rPr dirty="0" sz="1600" b="1">
                <a:latin typeface="Cambria"/>
                <a:cs typeface="Cambria"/>
              </a:rPr>
              <a:t>Мелким</a:t>
            </a:r>
            <a:r>
              <a:rPr dirty="0" sz="1600" spc="200" b="1">
                <a:latin typeface="Cambria"/>
                <a:cs typeface="Cambria"/>
              </a:rPr>
              <a:t>  </a:t>
            </a:r>
            <a:r>
              <a:rPr dirty="0" sz="1600" b="1">
                <a:latin typeface="Cambria"/>
                <a:cs typeface="Cambria"/>
              </a:rPr>
              <a:t>взяточничеством</a:t>
            </a:r>
            <a:r>
              <a:rPr dirty="0" sz="1600" spc="210" b="1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является</a:t>
            </a:r>
            <a:r>
              <a:rPr dirty="0" sz="1600" spc="21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получение</a:t>
            </a:r>
            <a:r>
              <a:rPr dirty="0" sz="1600" spc="204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взятки,</a:t>
            </a:r>
            <a:r>
              <a:rPr dirty="0" sz="1600" spc="200">
                <a:latin typeface="Cambria"/>
                <a:cs typeface="Cambria"/>
              </a:rPr>
              <a:t>  </a:t>
            </a:r>
            <a:r>
              <a:rPr dirty="0" sz="1600" spc="-20">
                <a:latin typeface="Cambria"/>
                <a:cs typeface="Cambria"/>
              </a:rPr>
              <a:t>дача </a:t>
            </a:r>
            <a:r>
              <a:rPr dirty="0" sz="1600">
                <a:latin typeface="Cambria"/>
                <a:cs typeface="Cambria"/>
              </a:rPr>
              <a:t>взятки</a:t>
            </a:r>
            <a:r>
              <a:rPr dirty="0" sz="1600" spc="10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лично</a:t>
            </a:r>
            <a:r>
              <a:rPr dirty="0" sz="1600" spc="11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10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через</a:t>
            </a:r>
            <a:r>
              <a:rPr dirty="0" sz="1600" spc="10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посредника</a:t>
            </a:r>
            <a:r>
              <a:rPr dirty="0" sz="1600" spc="10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10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размере,</a:t>
            </a:r>
            <a:r>
              <a:rPr dirty="0" sz="1600" spc="10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не</a:t>
            </a:r>
            <a:r>
              <a:rPr dirty="0" sz="1600" spc="105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превышающем </a:t>
            </a:r>
            <a:r>
              <a:rPr dirty="0" sz="1600">
                <a:latin typeface="Cambria"/>
                <a:cs typeface="Cambria"/>
              </a:rPr>
              <a:t>десяти</a:t>
            </a:r>
            <a:r>
              <a:rPr dirty="0" sz="1600" spc="-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тысяч</a:t>
            </a:r>
            <a:r>
              <a:rPr dirty="0" sz="1600" spc="-15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рублей.</a:t>
            </a:r>
            <a:endParaRPr sz="1600">
              <a:latin typeface="Cambria"/>
              <a:cs typeface="Cambria"/>
            </a:endParaRPr>
          </a:p>
          <a:p>
            <a:pPr algn="just" marL="12700" marR="7620" indent="449580">
              <a:lnSpc>
                <a:spcPts val="1870"/>
              </a:lnSpc>
              <a:spcBef>
                <a:spcPts val="20"/>
              </a:spcBef>
            </a:pPr>
            <a:r>
              <a:rPr dirty="0" sz="1600">
                <a:latin typeface="Cambria"/>
                <a:cs typeface="Cambria"/>
              </a:rPr>
              <a:t>За</a:t>
            </a:r>
            <a:r>
              <a:rPr dirty="0" sz="1600" spc="12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это</a:t>
            </a:r>
            <a:r>
              <a:rPr dirty="0" sz="1600" spc="12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деяние</a:t>
            </a:r>
            <a:r>
              <a:rPr dirty="0" sz="1600" spc="13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санкция</a:t>
            </a:r>
            <a:r>
              <a:rPr dirty="0" sz="1600" spc="12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статьи</a:t>
            </a:r>
            <a:r>
              <a:rPr dirty="0" sz="1600" spc="14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291.2</a:t>
            </a:r>
            <a:r>
              <a:rPr dirty="0" sz="1600" spc="12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УК</a:t>
            </a:r>
            <a:r>
              <a:rPr dirty="0" sz="1600" spc="12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РФ</a:t>
            </a:r>
            <a:r>
              <a:rPr dirty="0" sz="1600" spc="135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предусматривает максимальное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наказание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-3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виде </a:t>
            </a:r>
            <a:r>
              <a:rPr dirty="0" sz="1600" spc="-10">
                <a:latin typeface="Cambria"/>
                <a:cs typeface="Cambria"/>
              </a:rPr>
              <a:t>ЛИШЕНИЯ</a:t>
            </a:r>
            <a:r>
              <a:rPr dirty="0" sz="1600" spc="-3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СВОБОДЫ</a:t>
            </a:r>
            <a:r>
              <a:rPr dirty="0" sz="1600" spc="-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на</a:t>
            </a:r>
            <a:r>
              <a:rPr dirty="0" sz="1600" spc="-3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срок</a:t>
            </a:r>
            <a:r>
              <a:rPr dirty="0" sz="1600" spc="-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до</a:t>
            </a:r>
            <a:r>
              <a:rPr dirty="0" sz="1600" spc="-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3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 spc="-20">
                <a:latin typeface="Cambria"/>
                <a:cs typeface="Cambria"/>
              </a:rPr>
              <a:t>лет.</a:t>
            </a:r>
            <a:endParaRPr sz="1600">
              <a:latin typeface="Cambria"/>
              <a:cs typeface="Cambria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7310" y="2540634"/>
            <a:ext cx="2344419" cy="2157729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44500" y="4916551"/>
            <a:ext cx="6670040" cy="50673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5080" indent="449580">
              <a:lnSpc>
                <a:spcPts val="1870"/>
              </a:lnSpc>
              <a:spcBef>
                <a:spcPts val="200"/>
              </a:spcBef>
              <a:tabLst>
                <a:tab pos="2132965" algn="l"/>
                <a:tab pos="3047365" algn="l"/>
                <a:tab pos="3319779" algn="l"/>
                <a:tab pos="3834129" algn="l"/>
                <a:tab pos="5113655" algn="l"/>
                <a:tab pos="6162675" algn="l"/>
              </a:tabLst>
            </a:pPr>
            <a:r>
              <a:rPr dirty="0" sz="1600" spc="-10" b="1">
                <a:latin typeface="Cambria"/>
                <a:cs typeface="Cambria"/>
              </a:rPr>
              <a:t>Коммерческий</a:t>
            </a:r>
            <a:r>
              <a:rPr dirty="0" sz="1600" b="1">
                <a:latin typeface="Cambria"/>
                <a:cs typeface="Cambria"/>
              </a:rPr>
              <a:t>	</a:t>
            </a:r>
            <a:r>
              <a:rPr dirty="0" sz="1600" spc="-10" b="1">
                <a:latin typeface="Cambria"/>
                <a:cs typeface="Cambria"/>
              </a:rPr>
              <a:t>подкуп</a:t>
            </a:r>
            <a:r>
              <a:rPr dirty="0" sz="1600" b="1">
                <a:latin typeface="Cambria"/>
                <a:cs typeface="Cambria"/>
              </a:rPr>
              <a:t>	</a:t>
            </a:r>
            <a:r>
              <a:rPr dirty="0" sz="1600" spc="-50" b="1">
                <a:latin typeface="Cambria"/>
                <a:cs typeface="Cambria"/>
              </a:rPr>
              <a:t>-</a:t>
            </a:r>
            <a:r>
              <a:rPr dirty="0" sz="1600" b="1">
                <a:latin typeface="Cambria"/>
                <a:cs typeface="Cambria"/>
              </a:rPr>
              <a:t>	</a:t>
            </a:r>
            <a:r>
              <a:rPr dirty="0" sz="1600" spc="-25">
                <a:latin typeface="Cambria"/>
                <a:cs typeface="Cambria"/>
              </a:rPr>
              <a:t>это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незаконная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передача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лицу, </a:t>
            </a:r>
            <a:r>
              <a:rPr dirty="0" sz="1600">
                <a:latin typeface="Cambria"/>
                <a:cs typeface="Cambria"/>
              </a:rPr>
              <a:t>выполняющему</a:t>
            </a:r>
            <a:r>
              <a:rPr dirty="0" sz="1600" spc="34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управленческие</a:t>
            </a:r>
            <a:r>
              <a:rPr dirty="0" sz="1600" spc="34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функции</a:t>
            </a:r>
            <a:r>
              <a:rPr dirty="0" sz="1600" spc="35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34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коммерческой</a:t>
            </a:r>
            <a:r>
              <a:rPr dirty="0" sz="1600" spc="35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350">
                <a:latin typeface="Cambria"/>
                <a:cs typeface="Cambria"/>
              </a:rPr>
              <a:t> </a:t>
            </a:r>
            <a:r>
              <a:rPr dirty="0" sz="1600" spc="-20">
                <a:latin typeface="Cambria"/>
                <a:cs typeface="Cambria"/>
              </a:rPr>
              <a:t>иной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0160" rIns="0" bIns="0" rtlCol="0" vert="horz">
            <a:spAutoFit/>
          </a:bodyPr>
          <a:lstStyle/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444500" y="5392038"/>
            <a:ext cx="29000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34465" algn="l"/>
                <a:tab pos="2182495" algn="l"/>
              </a:tabLst>
            </a:pPr>
            <a:r>
              <a:rPr dirty="0" sz="1600" spc="-10">
                <a:latin typeface="Cambria"/>
                <a:cs typeface="Cambria"/>
              </a:rPr>
              <a:t>организации,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денег,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ценных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999589" y="5392038"/>
            <a:ext cx="21158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61745" algn="l"/>
                <a:tab pos="1546225" algn="l"/>
              </a:tabLst>
            </a:pPr>
            <a:r>
              <a:rPr dirty="0" sz="1600" spc="-10">
                <a:latin typeface="Cambria"/>
                <a:cs typeface="Cambria"/>
              </a:rPr>
              <a:t>имущества,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50">
                <a:latin typeface="Cambria"/>
                <a:cs typeface="Cambria"/>
              </a:rPr>
              <a:t>а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также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44500" y="5631307"/>
            <a:ext cx="28479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89380" algn="l"/>
                <a:tab pos="2496185" algn="l"/>
              </a:tabLst>
            </a:pPr>
            <a:r>
              <a:rPr dirty="0" sz="1600" spc="-10">
                <a:latin typeface="Cambria"/>
                <a:cs typeface="Cambria"/>
              </a:rPr>
              <a:t>незаконные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оказание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5">
                <a:latin typeface="Cambria"/>
                <a:cs typeface="Cambria"/>
              </a:rPr>
              <a:t>ему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503865" y="5392038"/>
            <a:ext cx="1335405" cy="50800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35560" marR="5080" indent="-23495">
              <a:lnSpc>
                <a:spcPts val="1880"/>
              </a:lnSpc>
              <a:spcBef>
                <a:spcPts val="190"/>
              </a:spcBef>
              <a:tabLst>
                <a:tab pos="777240" algn="l"/>
              </a:tabLst>
            </a:pPr>
            <a:r>
              <a:rPr dirty="0" sz="1600" spc="-10">
                <a:latin typeface="Cambria"/>
                <a:cs typeface="Cambria"/>
              </a:rPr>
              <a:t>бумаг,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0">
                <a:latin typeface="Cambria"/>
                <a:cs typeface="Cambria"/>
              </a:rPr>
              <a:t>иного </a:t>
            </a:r>
            <a:r>
              <a:rPr dirty="0" sz="1600" spc="-10">
                <a:latin typeface="Cambria"/>
                <a:cs typeface="Cambria"/>
              </a:rPr>
              <a:t>услуг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285067" y="5631307"/>
            <a:ext cx="15900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mbria"/>
                <a:cs typeface="Cambria"/>
              </a:rPr>
              <a:t>имущественного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109745" y="5631307"/>
            <a:ext cx="10007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Cambria"/>
                <a:cs typeface="Cambria"/>
              </a:rPr>
              <a:t>характера,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44500" y="5869304"/>
            <a:ext cx="6670040" cy="360362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just" marL="12700" marR="5080">
              <a:lnSpc>
                <a:spcPct val="97700"/>
              </a:lnSpc>
              <a:spcBef>
                <a:spcPts val="140"/>
              </a:spcBef>
            </a:pPr>
            <a:r>
              <a:rPr dirty="0" sz="1600">
                <a:latin typeface="Cambria"/>
                <a:cs typeface="Cambria"/>
              </a:rPr>
              <a:t>предоставление</a:t>
            </a:r>
            <a:r>
              <a:rPr dirty="0" sz="1600" spc="7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иных</a:t>
            </a:r>
            <a:r>
              <a:rPr dirty="0" sz="1600" spc="4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имущественных</a:t>
            </a:r>
            <a:r>
              <a:rPr dirty="0" sz="1600" spc="4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прав</a:t>
            </a:r>
            <a:r>
              <a:rPr dirty="0" sz="1600" spc="7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(в</a:t>
            </a:r>
            <a:r>
              <a:rPr dirty="0" sz="1600" spc="7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том</a:t>
            </a:r>
            <a:r>
              <a:rPr dirty="0" sz="1600" spc="4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числе</a:t>
            </a:r>
            <a:r>
              <a:rPr dirty="0" sz="1600" spc="7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когда</a:t>
            </a:r>
            <a:r>
              <a:rPr dirty="0" sz="1600" spc="495">
                <a:latin typeface="Cambria"/>
                <a:cs typeface="Cambria"/>
              </a:rPr>
              <a:t> </a:t>
            </a:r>
            <a:r>
              <a:rPr dirty="0" sz="1600" spc="-25">
                <a:latin typeface="Cambria"/>
                <a:cs typeface="Cambria"/>
              </a:rPr>
              <a:t>по </a:t>
            </a:r>
            <a:r>
              <a:rPr dirty="0" sz="1600">
                <a:latin typeface="Cambria"/>
                <a:cs typeface="Cambria"/>
              </a:rPr>
              <a:t>указанию</a:t>
            </a:r>
            <a:r>
              <a:rPr dirty="0" sz="1600" spc="325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такого</a:t>
            </a:r>
            <a:r>
              <a:rPr dirty="0" sz="1600" spc="330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лица</a:t>
            </a:r>
            <a:r>
              <a:rPr dirty="0" sz="1600" spc="335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имущество</a:t>
            </a:r>
            <a:r>
              <a:rPr dirty="0" sz="1600" spc="325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передается,</a:t>
            </a:r>
            <a:r>
              <a:rPr dirty="0" sz="1600" spc="330">
                <a:latin typeface="Cambria"/>
                <a:cs typeface="Cambria"/>
              </a:rPr>
              <a:t>  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330">
                <a:latin typeface="Cambria"/>
                <a:cs typeface="Cambria"/>
              </a:rPr>
              <a:t>   </a:t>
            </a:r>
            <a:r>
              <a:rPr dirty="0" sz="1600" spc="-10">
                <a:latin typeface="Cambria"/>
                <a:cs typeface="Cambria"/>
              </a:rPr>
              <a:t>услуги </a:t>
            </a:r>
            <a:r>
              <a:rPr dirty="0" sz="1600">
                <a:latin typeface="Cambria"/>
                <a:cs typeface="Cambria"/>
              </a:rPr>
              <a:t>имущественного</a:t>
            </a:r>
            <a:r>
              <a:rPr dirty="0" sz="1600" spc="33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характера</a:t>
            </a:r>
            <a:r>
              <a:rPr dirty="0" sz="1600" spc="3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оказываются,</a:t>
            </a:r>
            <a:r>
              <a:rPr dirty="0" sz="1600" spc="33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33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имущественные</a:t>
            </a:r>
            <a:r>
              <a:rPr dirty="0" sz="1600" spc="34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права </a:t>
            </a:r>
            <a:r>
              <a:rPr dirty="0" sz="1600">
                <a:latin typeface="Cambria"/>
                <a:cs typeface="Cambria"/>
              </a:rPr>
              <a:t>предоставляются</a:t>
            </a:r>
            <a:r>
              <a:rPr dirty="0" sz="1600" spc="12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иному</a:t>
            </a:r>
            <a:r>
              <a:rPr dirty="0" sz="1600" spc="114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физическому</a:t>
            </a:r>
            <a:r>
              <a:rPr dirty="0" sz="1600" spc="114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11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юридическому</a:t>
            </a:r>
            <a:r>
              <a:rPr dirty="0" sz="1600" spc="114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лицу)</a:t>
            </a:r>
            <a:r>
              <a:rPr dirty="0" sz="1600" spc="114">
                <a:latin typeface="Cambria"/>
                <a:cs typeface="Cambria"/>
              </a:rPr>
              <a:t>  </a:t>
            </a:r>
            <a:r>
              <a:rPr dirty="0" sz="1600" spc="-25">
                <a:latin typeface="Cambria"/>
                <a:cs typeface="Cambria"/>
              </a:rPr>
              <a:t>за </a:t>
            </a:r>
            <a:r>
              <a:rPr dirty="0" sz="1600">
                <a:latin typeface="Cambria"/>
                <a:cs typeface="Cambria"/>
              </a:rPr>
              <a:t>совершение</a:t>
            </a:r>
            <a:r>
              <a:rPr dirty="0" sz="1600" spc="3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действий</a:t>
            </a:r>
            <a:r>
              <a:rPr dirty="0" sz="1600" spc="30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(бездействие)</a:t>
            </a:r>
            <a:r>
              <a:rPr dirty="0" sz="1600" spc="31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3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интересах</a:t>
            </a:r>
            <a:r>
              <a:rPr dirty="0" sz="1600" spc="30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дающего</a:t>
            </a:r>
            <a:r>
              <a:rPr dirty="0" sz="1600" spc="31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315">
                <a:latin typeface="Cambria"/>
                <a:cs typeface="Cambria"/>
              </a:rPr>
              <a:t> </a:t>
            </a:r>
            <a:r>
              <a:rPr dirty="0" sz="1600" spc="-20">
                <a:latin typeface="Cambria"/>
                <a:cs typeface="Cambria"/>
              </a:rPr>
              <a:t>иных </a:t>
            </a:r>
            <a:r>
              <a:rPr dirty="0" sz="1600">
                <a:latin typeface="Cambria"/>
                <a:cs typeface="Cambria"/>
              </a:rPr>
              <a:t>лиц,</a:t>
            </a:r>
            <a:r>
              <a:rPr dirty="0" sz="1600" spc="12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если</a:t>
            </a:r>
            <a:r>
              <a:rPr dirty="0" sz="1600" spc="12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указанные</a:t>
            </a:r>
            <a:r>
              <a:rPr dirty="0" sz="1600" spc="12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действия</a:t>
            </a:r>
            <a:r>
              <a:rPr dirty="0" sz="1600" spc="13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(бездействие)</a:t>
            </a:r>
            <a:r>
              <a:rPr dirty="0" sz="1600" spc="13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входят</a:t>
            </a:r>
            <a:r>
              <a:rPr dirty="0" sz="1600" spc="13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130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служебные </a:t>
            </a:r>
            <a:r>
              <a:rPr dirty="0" sz="1600">
                <a:latin typeface="Cambria"/>
                <a:cs typeface="Cambria"/>
              </a:rPr>
              <a:t>полномочия</a:t>
            </a:r>
            <a:r>
              <a:rPr dirty="0" sz="1600" spc="49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такого</a:t>
            </a:r>
            <a:r>
              <a:rPr dirty="0" sz="1600" spc="4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лица</a:t>
            </a:r>
            <a:r>
              <a:rPr dirty="0" sz="1600" spc="7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либо</a:t>
            </a:r>
            <a:r>
              <a:rPr dirty="0" sz="1600" spc="4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если</a:t>
            </a:r>
            <a:r>
              <a:rPr dirty="0" sz="1600" spc="49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оно</a:t>
            </a:r>
            <a:r>
              <a:rPr dirty="0" sz="1600" spc="49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49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силу</a:t>
            </a:r>
            <a:r>
              <a:rPr dirty="0" sz="1600" spc="484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своего</a:t>
            </a:r>
            <a:r>
              <a:rPr dirty="0" sz="1600" spc="49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служебного </a:t>
            </a:r>
            <a:r>
              <a:rPr dirty="0" sz="1600">
                <a:latin typeface="Cambria"/>
                <a:cs typeface="Cambria"/>
              </a:rPr>
              <a:t>положения</a:t>
            </a:r>
            <a:r>
              <a:rPr dirty="0" sz="1600" spc="390">
                <a:latin typeface="Cambria"/>
                <a:cs typeface="Cambria"/>
              </a:rPr>
              <a:t>    </a:t>
            </a:r>
            <a:r>
              <a:rPr dirty="0" sz="1600">
                <a:latin typeface="Cambria"/>
                <a:cs typeface="Cambria"/>
              </a:rPr>
              <a:t>может</a:t>
            </a:r>
            <a:r>
              <a:rPr dirty="0" sz="1600" spc="390">
                <a:latin typeface="Cambria"/>
                <a:cs typeface="Cambria"/>
              </a:rPr>
              <a:t>    </a:t>
            </a:r>
            <a:r>
              <a:rPr dirty="0" sz="1600">
                <a:latin typeface="Cambria"/>
                <a:cs typeface="Cambria"/>
              </a:rPr>
              <a:t>способствовать</a:t>
            </a:r>
            <a:r>
              <a:rPr dirty="0" sz="1600" spc="390">
                <a:latin typeface="Cambria"/>
                <a:cs typeface="Cambria"/>
              </a:rPr>
              <a:t>    </a:t>
            </a:r>
            <a:r>
              <a:rPr dirty="0" sz="1600">
                <a:latin typeface="Cambria"/>
                <a:cs typeface="Cambria"/>
              </a:rPr>
              <a:t>указанным</a:t>
            </a:r>
            <a:r>
              <a:rPr dirty="0" sz="1600" spc="390">
                <a:latin typeface="Cambria"/>
                <a:cs typeface="Cambria"/>
              </a:rPr>
              <a:t>    </a:t>
            </a:r>
            <a:r>
              <a:rPr dirty="0" sz="1600" spc="-10">
                <a:latin typeface="Cambria"/>
                <a:cs typeface="Cambria"/>
              </a:rPr>
              <a:t>действиям (бездействию).</a:t>
            </a:r>
            <a:endParaRPr sz="1600">
              <a:latin typeface="Cambria"/>
              <a:cs typeface="Cambria"/>
            </a:endParaRPr>
          </a:p>
          <a:p>
            <a:pPr algn="just" marL="12700" marR="5715" indent="449580">
              <a:lnSpc>
                <a:spcPct val="97700"/>
              </a:lnSpc>
              <a:spcBef>
                <a:spcPts val="5"/>
              </a:spcBef>
            </a:pPr>
            <a:r>
              <a:rPr dirty="0" sz="1600" b="1">
                <a:latin typeface="Cambria"/>
                <a:cs typeface="Cambria"/>
              </a:rPr>
              <a:t>Получение</a:t>
            </a:r>
            <a:r>
              <a:rPr dirty="0" sz="1600" spc="355" b="1">
                <a:latin typeface="Cambria"/>
                <a:cs typeface="Cambria"/>
              </a:rPr>
              <a:t> </a:t>
            </a:r>
            <a:r>
              <a:rPr dirty="0" sz="1600" b="1">
                <a:latin typeface="Cambria"/>
                <a:cs typeface="Cambria"/>
              </a:rPr>
              <a:t>коммерческого</a:t>
            </a:r>
            <a:r>
              <a:rPr dirty="0" sz="1600" spc="340" b="1">
                <a:latin typeface="Cambria"/>
                <a:cs typeface="Cambria"/>
              </a:rPr>
              <a:t> </a:t>
            </a:r>
            <a:r>
              <a:rPr dirty="0" sz="1600" b="1">
                <a:latin typeface="Cambria"/>
                <a:cs typeface="Cambria"/>
              </a:rPr>
              <a:t>подкупа</a:t>
            </a:r>
            <a:r>
              <a:rPr dirty="0" sz="1600" spc="360" b="1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влечет</a:t>
            </a:r>
            <a:r>
              <a:rPr dirty="0" sz="1600" spc="33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35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соответствии</a:t>
            </a:r>
            <a:r>
              <a:rPr dirty="0" sz="1600" spc="345">
                <a:latin typeface="Cambria"/>
                <a:cs typeface="Cambria"/>
              </a:rPr>
              <a:t> </a:t>
            </a:r>
            <a:r>
              <a:rPr dirty="0" sz="1600" spc="-25">
                <a:latin typeface="Cambria"/>
                <a:cs typeface="Cambria"/>
              </a:rPr>
              <a:t>со </a:t>
            </a:r>
            <a:r>
              <a:rPr dirty="0" sz="1600">
                <a:latin typeface="Cambria"/>
                <a:cs typeface="Cambria"/>
              </a:rPr>
              <a:t>статьёй</a:t>
            </a:r>
            <a:r>
              <a:rPr dirty="0" sz="1600" spc="3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204</a:t>
            </a:r>
            <a:r>
              <a:rPr dirty="0" sz="1600" spc="-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УК</a:t>
            </a:r>
            <a:r>
              <a:rPr dirty="0" sz="1600" spc="40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РФ</a:t>
            </a:r>
            <a:r>
              <a:rPr dirty="0" sz="1600" spc="3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уголовное</a:t>
            </a:r>
            <a:r>
              <a:rPr dirty="0" sz="1600" spc="4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наказание</a:t>
            </a:r>
            <a:r>
              <a:rPr dirty="0" sz="1600" spc="40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вплоть</a:t>
            </a:r>
            <a:r>
              <a:rPr dirty="0" sz="1600" spc="40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до</a:t>
            </a:r>
            <a:r>
              <a:rPr dirty="0" sz="1600" spc="40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пятнадцати</a:t>
            </a:r>
            <a:r>
              <a:rPr dirty="0" sz="1600" spc="400">
                <a:latin typeface="Cambria"/>
                <a:cs typeface="Cambria"/>
              </a:rPr>
              <a:t> </a:t>
            </a:r>
            <a:r>
              <a:rPr dirty="0" sz="1600" spc="-25">
                <a:latin typeface="Cambria"/>
                <a:cs typeface="Cambria"/>
              </a:rPr>
              <a:t>лет </a:t>
            </a:r>
            <a:r>
              <a:rPr dirty="0" sz="1600">
                <a:latin typeface="Cambria"/>
                <a:cs typeface="Cambria"/>
              </a:rPr>
              <a:t>лишения</a:t>
            </a:r>
            <a:r>
              <a:rPr dirty="0" sz="1600" spc="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свободы со</a:t>
            </a:r>
            <a:r>
              <a:rPr dirty="0" sz="1600" spc="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штрафом в</a:t>
            </a:r>
            <a:r>
              <a:rPr dirty="0" sz="1600" spc="1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размере</a:t>
            </a:r>
            <a:r>
              <a:rPr dirty="0" sz="1600" spc="1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до семидесятикратной</a:t>
            </a:r>
            <a:r>
              <a:rPr dirty="0" sz="1600" spc="1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суммы </a:t>
            </a:r>
            <a:r>
              <a:rPr dirty="0" sz="1600">
                <a:latin typeface="Cambria"/>
                <a:cs typeface="Cambria"/>
              </a:rPr>
              <a:t>взятки</a:t>
            </a:r>
            <a:r>
              <a:rPr dirty="0" sz="1600" spc="10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10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без</a:t>
            </a:r>
            <a:r>
              <a:rPr dirty="0" sz="1600" spc="1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такового</a:t>
            </a:r>
            <a:r>
              <a:rPr dirty="0" sz="1600" spc="1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</a:t>
            </a:r>
            <a:r>
              <a:rPr dirty="0" sz="1600" spc="1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</a:t>
            </a:r>
            <a:r>
              <a:rPr dirty="0" sz="1600" spc="114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лишением</a:t>
            </a:r>
            <a:r>
              <a:rPr dirty="0" sz="1600" spc="10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права</a:t>
            </a:r>
            <a:r>
              <a:rPr dirty="0" sz="1600" spc="1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занимать</a:t>
            </a:r>
            <a:r>
              <a:rPr dirty="0" sz="1600" spc="11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определенные </a:t>
            </a:r>
            <a:r>
              <a:rPr dirty="0" sz="1600">
                <a:latin typeface="Cambria"/>
                <a:cs typeface="Cambria"/>
              </a:rPr>
              <a:t>должности</a:t>
            </a:r>
            <a:r>
              <a:rPr dirty="0" sz="1600" spc="254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26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заниматься</a:t>
            </a:r>
            <a:r>
              <a:rPr dirty="0" sz="1600" spc="254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определенной</a:t>
            </a:r>
            <a:r>
              <a:rPr dirty="0" sz="1600" spc="25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деятельностью</a:t>
            </a:r>
            <a:r>
              <a:rPr dirty="0" sz="1600" spc="26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на</a:t>
            </a:r>
            <a:r>
              <a:rPr dirty="0" sz="1600" spc="254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срок</a:t>
            </a:r>
            <a:r>
              <a:rPr dirty="0" sz="1600" spc="260">
                <a:latin typeface="Cambria"/>
                <a:cs typeface="Cambria"/>
              </a:rPr>
              <a:t> </a:t>
            </a:r>
            <a:r>
              <a:rPr dirty="0" sz="1600" spc="-25">
                <a:latin typeface="Cambria"/>
                <a:cs typeface="Cambria"/>
              </a:rPr>
              <a:t>до </a:t>
            </a:r>
            <a:r>
              <a:rPr dirty="0" sz="1600">
                <a:latin typeface="Cambria"/>
                <a:cs typeface="Cambria"/>
              </a:rPr>
              <a:t>десяти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лет</a:t>
            </a:r>
            <a:r>
              <a:rPr dirty="0" sz="1600" spc="-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без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такового.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44500" y="424687"/>
            <a:ext cx="6673850" cy="1410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0">
                <a:solidFill>
                  <a:srgbClr val="5B9BD4"/>
                </a:solidFill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4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 marR="8890" indent="449580">
              <a:lnSpc>
                <a:spcPts val="1870"/>
              </a:lnSpc>
            </a:pPr>
            <a:r>
              <a:rPr dirty="0" sz="1600">
                <a:latin typeface="Cambria"/>
                <a:cs typeface="Cambria"/>
              </a:rPr>
              <a:t>Посредничество</a:t>
            </a:r>
            <a:r>
              <a:rPr dirty="0" sz="1600" spc="27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26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коммерческом</a:t>
            </a:r>
            <a:r>
              <a:rPr dirty="0" sz="1600" spc="26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подкупе</a:t>
            </a:r>
            <a:r>
              <a:rPr dirty="0" sz="1600" spc="29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на</a:t>
            </a:r>
            <a:r>
              <a:rPr dirty="0" sz="1600" spc="27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сумму</a:t>
            </a:r>
            <a:r>
              <a:rPr dirty="0" sz="1600" spc="26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от</a:t>
            </a:r>
            <a:r>
              <a:rPr dirty="0" sz="1600" spc="275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двадцати </a:t>
            </a:r>
            <a:r>
              <a:rPr dirty="0" sz="1600">
                <a:latin typeface="Cambria"/>
                <a:cs typeface="Cambria"/>
              </a:rPr>
              <a:t>пяти</a:t>
            </a:r>
            <a:r>
              <a:rPr dirty="0" sz="1600" spc="13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тысяч</a:t>
            </a:r>
            <a:r>
              <a:rPr dirty="0" sz="1600" spc="13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рублей,</a:t>
            </a:r>
            <a:r>
              <a:rPr dirty="0" sz="1600" spc="13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то</a:t>
            </a:r>
            <a:r>
              <a:rPr dirty="0" sz="1600" spc="14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есть</a:t>
            </a:r>
            <a:r>
              <a:rPr dirty="0" sz="1600" spc="14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непосредственная</a:t>
            </a:r>
            <a:r>
              <a:rPr dirty="0" sz="1600" spc="13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передача</a:t>
            </a:r>
            <a:r>
              <a:rPr dirty="0" sz="1600" spc="140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предмета </a:t>
            </a:r>
            <a:r>
              <a:rPr dirty="0" sz="1600">
                <a:latin typeface="Cambria"/>
                <a:cs typeface="Cambria"/>
              </a:rPr>
              <a:t>коммерческого</a:t>
            </a:r>
            <a:r>
              <a:rPr dirty="0" sz="1600" spc="13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подкупа</a:t>
            </a:r>
            <a:r>
              <a:rPr dirty="0" sz="1600" spc="114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(незаконного</a:t>
            </a:r>
            <a:r>
              <a:rPr dirty="0" sz="1600" spc="1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вознаграждения)</a:t>
            </a:r>
            <a:r>
              <a:rPr dirty="0" sz="1600" spc="1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по</a:t>
            </a:r>
            <a:r>
              <a:rPr dirty="0" sz="1600" spc="12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поручению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44500" y="2043429"/>
            <a:ext cx="59239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70355" algn="l"/>
                <a:tab pos="2645410" algn="l"/>
                <a:tab pos="4359275" algn="l"/>
                <a:tab pos="5459730" algn="l"/>
              </a:tabLst>
            </a:pPr>
            <a:r>
              <a:rPr dirty="0" sz="1600" spc="-10">
                <a:latin typeface="Cambria"/>
                <a:cs typeface="Cambria"/>
              </a:rPr>
              <a:t>получающего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предмет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коммерческого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подкупа,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0">
                <a:latin typeface="Cambria"/>
                <a:cs typeface="Cambria"/>
              </a:rPr>
              <a:t>либо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44500" y="1805685"/>
            <a:ext cx="6667500" cy="5067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ts val="1895"/>
              </a:lnSpc>
              <a:spcBef>
                <a:spcPts val="95"/>
              </a:spcBef>
              <a:tabLst>
                <a:tab pos="665480" algn="l"/>
                <a:tab pos="2094864" algn="l"/>
                <a:tab pos="3051810" algn="l"/>
                <a:tab pos="4642485" algn="l"/>
                <a:tab pos="5622290" algn="l"/>
                <a:tab pos="6151880" algn="l"/>
              </a:tabLst>
            </a:pPr>
            <a:r>
              <a:rPr dirty="0" sz="1600" spc="-10">
                <a:latin typeface="Cambria"/>
                <a:cs typeface="Cambria"/>
              </a:rPr>
              <a:t>лица,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передающего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предмет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коммерческого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подкупа,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5">
                <a:latin typeface="Cambria"/>
                <a:cs typeface="Cambria"/>
              </a:rPr>
              <a:t>или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лица,</a:t>
            </a:r>
            <a:endParaRPr sz="1600">
              <a:latin typeface="Cambria"/>
              <a:cs typeface="Cambria"/>
            </a:endParaRPr>
          </a:p>
          <a:p>
            <a:pPr algn="r" marR="6350">
              <a:lnSpc>
                <a:spcPts val="1895"/>
              </a:lnSpc>
            </a:pPr>
            <a:r>
              <a:rPr dirty="0" sz="1600" spc="-20">
                <a:latin typeface="Cambria"/>
                <a:cs typeface="Cambria"/>
              </a:rPr>
              <a:t>иное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44500" y="2281173"/>
            <a:ext cx="66662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04670" algn="l"/>
                <a:tab pos="2485390" algn="l"/>
                <a:tab pos="3292475" algn="l"/>
                <a:tab pos="3622675" algn="l"/>
                <a:tab pos="4983480" algn="l"/>
                <a:tab pos="5560060" algn="l"/>
              </a:tabLst>
            </a:pPr>
            <a:r>
              <a:rPr dirty="0" sz="1600" spc="-10">
                <a:latin typeface="Cambria"/>
                <a:cs typeface="Cambria"/>
              </a:rPr>
              <a:t>способствование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0">
                <a:latin typeface="Cambria"/>
                <a:cs typeface="Cambria"/>
              </a:rPr>
              <a:t>этим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0">
                <a:latin typeface="Cambria"/>
                <a:cs typeface="Cambria"/>
              </a:rPr>
              <a:t>лицам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50">
                <a:latin typeface="Cambria"/>
                <a:cs typeface="Cambria"/>
              </a:rPr>
              <a:t>в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достижении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5">
                <a:latin typeface="Cambria"/>
                <a:cs typeface="Cambria"/>
              </a:rPr>
              <a:t>или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реализации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44500" y="2518917"/>
            <a:ext cx="26492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32865" algn="l"/>
                <a:tab pos="2140585" algn="l"/>
              </a:tabLst>
            </a:pPr>
            <a:r>
              <a:rPr dirty="0" sz="1600" spc="-10">
                <a:latin typeface="Cambria"/>
                <a:cs typeface="Cambria"/>
              </a:rPr>
              <a:t>соглашения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0">
                <a:latin typeface="Cambria"/>
                <a:cs typeface="Cambria"/>
              </a:rPr>
              <a:t>между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0">
                <a:latin typeface="Cambria"/>
                <a:cs typeface="Cambria"/>
              </a:rPr>
              <a:t>ними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44500" y="2758185"/>
            <a:ext cx="26377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62455" algn="l"/>
              </a:tabLst>
            </a:pPr>
            <a:r>
              <a:rPr dirty="0" sz="1600" spc="-10">
                <a:latin typeface="Cambria"/>
                <a:cs typeface="Cambria"/>
              </a:rPr>
              <a:t>коммерческого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подкупа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280320" y="2518917"/>
            <a:ext cx="3834129" cy="508000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227965" marR="5080" indent="-215900">
              <a:lnSpc>
                <a:spcPts val="1880"/>
              </a:lnSpc>
              <a:spcBef>
                <a:spcPts val="190"/>
              </a:spcBef>
              <a:tabLst>
                <a:tab pos="332105" algn="l"/>
                <a:tab pos="1392555" algn="l"/>
                <a:tab pos="1492250" algn="l"/>
                <a:tab pos="1724660" algn="l"/>
                <a:tab pos="2522855" algn="l"/>
                <a:tab pos="2941955" algn="l"/>
              </a:tabLst>
            </a:pPr>
            <a:r>
              <a:rPr dirty="0" sz="1600" spc="-50">
                <a:latin typeface="Cambria"/>
                <a:cs typeface="Cambria"/>
              </a:rPr>
              <a:t>о</a:t>
            </a:r>
            <a:r>
              <a:rPr dirty="0" sz="1600">
                <a:latin typeface="Cambria"/>
                <a:cs typeface="Cambria"/>
              </a:rPr>
              <a:t>		</a:t>
            </a:r>
            <a:r>
              <a:rPr dirty="0" sz="1600" spc="-10">
                <a:latin typeface="Cambria"/>
                <a:cs typeface="Cambria"/>
              </a:rPr>
              <a:t>передаче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50">
                <a:latin typeface="Cambria"/>
                <a:cs typeface="Cambria"/>
              </a:rPr>
              <a:t>и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получении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предмета образует</a:t>
            </a:r>
            <a:r>
              <a:rPr dirty="0" sz="1600">
                <a:latin typeface="Cambria"/>
                <a:cs typeface="Cambria"/>
              </a:rPr>
              <a:t>		</a:t>
            </a:r>
            <a:r>
              <a:rPr dirty="0" sz="1600" spc="-10">
                <a:latin typeface="Cambria"/>
                <a:cs typeface="Cambria"/>
              </a:rPr>
              <a:t>состав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преступления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44500" y="2995929"/>
            <a:ext cx="6673850" cy="190690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just" marL="12700" marR="6350">
              <a:lnSpc>
                <a:spcPct val="97800"/>
              </a:lnSpc>
              <a:spcBef>
                <a:spcPts val="135"/>
              </a:spcBef>
            </a:pPr>
            <a:r>
              <a:rPr dirty="0" sz="1600">
                <a:latin typeface="Cambria"/>
                <a:cs typeface="Cambria"/>
              </a:rPr>
              <a:t>предусмотренного</a:t>
            </a:r>
            <a:r>
              <a:rPr dirty="0" sz="1600" spc="30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статьёй</a:t>
            </a:r>
            <a:r>
              <a:rPr dirty="0" sz="1600" spc="30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204.1</a:t>
            </a:r>
            <a:r>
              <a:rPr dirty="0" sz="1600" spc="3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УК</a:t>
            </a:r>
            <a:r>
              <a:rPr dirty="0" sz="1600" spc="30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РФ,</a:t>
            </a:r>
            <a:r>
              <a:rPr dirty="0" sz="1600" spc="3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ответственность</a:t>
            </a:r>
            <a:r>
              <a:rPr dirty="0" sz="1600" spc="30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за</a:t>
            </a:r>
            <a:r>
              <a:rPr dirty="0" sz="1600" spc="31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которое </a:t>
            </a:r>
            <a:r>
              <a:rPr dirty="0" sz="1600">
                <a:latin typeface="Cambria"/>
                <a:cs typeface="Cambria"/>
              </a:rPr>
              <a:t>предусмотрена</a:t>
            </a:r>
            <a:r>
              <a:rPr dirty="0" sz="1600" spc="3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вплоть</a:t>
            </a:r>
            <a:r>
              <a:rPr dirty="0" sz="1600" spc="3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до</a:t>
            </a:r>
            <a:r>
              <a:rPr dirty="0" sz="1600" spc="31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семи</a:t>
            </a:r>
            <a:r>
              <a:rPr dirty="0" sz="1600" spc="30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лет</a:t>
            </a:r>
            <a:r>
              <a:rPr dirty="0" sz="1600" spc="3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лишения</a:t>
            </a:r>
            <a:r>
              <a:rPr dirty="0" sz="1600" spc="30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свободы</a:t>
            </a:r>
            <a:r>
              <a:rPr dirty="0" sz="1600" spc="30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со</a:t>
            </a:r>
            <a:r>
              <a:rPr dirty="0" sz="1600" spc="3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штрафом</a:t>
            </a:r>
            <a:r>
              <a:rPr dirty="0" sz="1600" spc="300">
                <a:latin typeface="Cambria"/>
                <a:cs typeface="Cambria"/>
              </a:rPr>
              <a:t> </a:t>
            </a:r>
            <a:r>
              <a:rPr dirty="0" sz="1600" spc="-60">
                <a:latin typeface="Cambria"/>
                <a:cs typeface="Cambria"/>
              </a:rPr>
              <a:t>в </a:t>
            </a:r>
            <a:r>
              <a:rPr dirty="0" sz="1600">
                <a:latin typeface="Cambria"/>
                <a:cs typeface="Cambria"/>
              </a:rPr>
              <a:t>размере</a:t>
            </a:r>
            <a:r>
              <a:rPr dirty="0" sz="1600" spc="8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до</a:t>
            </a:r>
            <a:r>
              <a:rPr dirty="0" sz="1600" spc="8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сорокакратной</a:t>
            </a:r>
            <a:r>
              <a:rPr dirty="0" sz="1600" spc="8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суммы</a:t>
            </a:r>
            <a:r>
              <a:rPr dirty="0" sz="1600" spc="8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коммерческого</a:t>
            </a:r>
            <a:r>
              <a:rPr dirty="0" sz="1600" spc="8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подкупа</a:t>
            </a:r>
            <a:r>
              <a:rPr dirty="0" sz="1600" spc="10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80">
                <a:latin typeface="Cambria"/>
                <a:cs typeface="Cambria"/>
              </a:rPr>
              <a:t>  </a:t>
            </a:r>
            <a:r>
              <a:rPr dirty="0" sz="1600" spc="-25">
                <a:latin typeface="Cambria"/>
                <a:cs typeface="Cambria"/>
              </a:rPr>
              <a:t>без </a:t>
            </a:r>
            <a:r>
              <a:rPr dirty="0" sz="1600">
                <a:latin typeface="Cambria"/>
                <a:cs typeface="Cambria"/>
              </a:rPr>
              <a:t>такового</a:t>
            </a:r>
            <a:r>
              <a:rPr dirty="0" sz="1600" spc="8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</a:t>
            </a:r>
            <a:r>
              <a:rPr dirty="0" sz="1600" spc="8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</a:t>
            </a:r>
            <a:r>
              <a:rPr dirty="0" sz="1600" spc="9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лишением</a:t>
            </a:r>
            <a:r>
              <a:rPr dirty="0" sz="1600" spc="8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права</a:t>
            </a:r>
            <a:r>
              <a:rPr dirty="0" sz="1600" spc="8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занимать</a:t>
            </a:r>
            <a:r>
              <a:rPr dirty="0" sz="1600" spc="8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определенные</a:t>
            </a:r>
            <a:r>
              <a:rPr dirty="0" sz="1600" spc="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должности</a:t>
            </a:r>
            <a:r>
              <a:rPr dirty="0" sz="1600" spc="85">
                <a:latin typeface="Cambria"/>
                <a:cs typeface="Cambria"/>
              </a:rPr>
              <a:t> </a:t>
            </a:r>
            <a:r>
              <a:rPr dirty="0" sz="1600" spc="-25">
                <a:latin typeface="Cambria"/>
                <a:cs typeface="Cambria"/>
              </a:rPr>
              <a:t>или </a:t>
            </a:r>
            <a:r>
              <a:rPr dirty="0" sz="1600" spc="-10">
                <a:latin typeface="Cambria"/>
                <a:cs typeface="Cambria"/>
              </a:rPr>
              <a:t>заниматься</a:t>
            </a:r>
            <a:r>
              <a:rPr dirty="0" sz="1600" spc="-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определенной</a:t>
            </a:r>
            <a:r>
              <a:rPr dirty="0" sz="1600" spc="-3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деятельностью</a:t>
            </a:r>
            <a:r>
              <a:rPr dirty="0" sz="1600" spc="-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на</a:t>
            </a:r>
            <a:r>
              <a:rPr dirty="0" sz="1600" spc="-3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срок</a:t>
            </a:r>
            <a:r>
              <a:rPr dirty="0" sz="1600" spc="-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до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шести</a:t>
            </a:r>
            <a:r>
              <a:rPr dirty="0" sz="1600" spc="-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лет</a:t>
            </a:r>
            <a:r>
              <a:rPr dirty="0" sz="1600" spc="-2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или</a:t>
            </a:r>
            <a:r>
              <a:rPr dirty="0" sz="1600" spc="-25">
                <a:latin typeface="Cambria"/>
                <a:cs typeface="Cambria"/>
              </a:rPr>
              <a:t> без </a:t>
            </a:r>
            <a:r>
              <a:rPr dirty="0" sz="1600" spc="-10">
                <a:latin typeface="Cambria"/>
                <a:cs typeface="Cambria"/>
              </a:rPr>
              <a:t>такового.</a:t>
            </a:r>
            <a:endParaRPr sz="1600">
              <a:latin typeface="Cambria"/>
              <a:cs typeface="Cambria"/>
            </a:endParaRPr>
          </a:p>
          <a:p>
            <a:pPr algn="just" marL="12700" marR="5080" indent="449580">
              <a:lnSpc>
                <a:spcPts val="1750"/>
              </a:lnSpc>
              <a:spcBef>
                <a:spcPts val="60"/>
              </a:spcBef>
            </a:pPr>
            <a:r>
              <a:rPr dirty="0" sz="1500">
                <a:latin typeface="Cambria"/>
                <a:cs typeface="Cambria"/>
              </a:rPr>
              <a:t>Уголовно</a:t>
            </a:r>
            <a:r>
              <a:rPr dirty="0" sz="1500" spc="32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наказуемым</a:t>
            </a:r>
            <a:r>
              <a:rPr dirty="0" sz="1500" spc="32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деянием</a:t>
            </a:r>
            <a:r>
              <a:rPr dirty="0" sz="1500" spc="315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является</a:t>
            </a:r>
            <a:r>
              <a:rPr dirty="0" sz="1500" spc="33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также</a:t>
            </a:r>
            <a:r>
              <a:rPr dirty="0" sz="1500" spc="320">
                <a:latin typeface="Cambria"/>
                <a:cs typeface="Cambria"/>
              </a:rPr>
              <a:t>  </a:t>
            </a:r>
            <a:r>
              <a:rPr dirty="0" sz="1500">
                <a:latin typeface="Cambria"/>
                <a:cs typeface="Cambria"/>
              </a:rPr>
              <a:t>обещание</a:t>
            </a:r>
            <a:r>
              <a:rPr dirty="0" sz="1500" spc="325">
                <a:latin typeface="Cambria"/>
                <a:cs typeface="Cambria"/>
              </a:rPr>
              <a:t>  </a:t>
            </a:r>
            <a:r>
              <a:rPr dirty="0" sz="1500" spc="-25">
                <a:latin typeface="Cambria"/>
                <a:cs typeface="Cambria"/>
              </a:rPr>
              <a:t>или </a:t>
            </a:r>
            <a:r>
              <a:rPr dirty="0" sz="1500" spc="-10">
                <a:latin typeface="Cambria"/>
                <a:cs typeface="Cambria"/>
              </a:rPr>
              <a:t>предложение</a:t>
            </a:r>
            <a:r>
              <a:rPr dirty="0" sz="1500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посредничества</a:t>
            </a:r>
            <a:r>
              <a:rPr dirty="0" sz="1500" spc="5">
                <a:latin typeface="Cambria"/>
                <a:cs typeface="Cambria"/>
              </a:rPr>
              <a:t> </a:t>
            </a:r>
            <a:r>
              <a:rPr dirty="0" sz="1500">
                <a:latin typeface="Cambria"/>
                <a:cs typeface="Cambria"/>
              </a:rPr>
              <a:t>в</a:t>
            </a:r>
            <a:r>
              <a:rPr dirty="0" sz="1500" spc="10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коммерческом</a:t>
            </a:r>
            <a:r>
              <a:rPr dirty="0" sz="1500">
                <a:latin typeface="Cambria"/>
                <a:cs typeface="Cambria"/>
              </a:rPr>
              <a:t> </a:t>
            </a:r>
            <a:r>
              <a:rPr dirty="0" sz="1500" spc="-10">
                <a:latin typeface="Cambria"/>
                <a:cs typeface="Cambria"/>
              </a:rPr>
              <a:t>подкупе.</a:t>
            </a:r>
            <a:endParaRPr sz="1500">
              <a:latin typeface="Cambria"/>
              <a:cs typeface="Cambria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98650" y="5116194"/>
            <a:ext cx="3761740" cy="2667000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444500" y="8239505"/>
            <a:ext cx="6671309" cy="983615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6350" indent="449580">
              <a:lnSpc>
                <a:spcPts val="1870"/>
              </a:lnSpc>
              <a:spcBef>
                <a:spcPts val="200"/>
              </a:spcBef>
              <a:tabLst>
                <a:tab pos="2059939" algn="l"/>
                <a:tab pos="2900680" algn="l"/>
                <a:tab pos="3870325" algn="l"/>
                <a:tab pos="4758690" algn="l"/>
                <a:tab pos="5311775" algn="l"/>
                <a:tab pos="5739765" algn="l"/>
                <a:tab pos="6436995" algn="l"/>
              </a:tabLst>
            </a:pPr>
            <a:r>
              <a:rPr dirty="0" sz="1600" spc="-10" b="1">
                <a:latin typeface="Cambria"/>
                <a:cs typeface="Cambria"/>
              </a:rPr>
              <a:t>Коммерческий</a:t>
            </a:r>
            <a:r>
              <a:rPr dirty="0" sz="1600" b="1">
                <a:latin typeface="Cambria"/>
                <a:cs typeface="Cambria"/>
              </a:rPr>
              <a:t>	</a:t>
            </a:r>
            <a:r>
              <a:rPr dirty="0" sz="1600" spc="-10" b="1">
                <a:latin typeface="Cambria"/>
                <a:cs typeface="Cambria"/>
              </a:rPr>
              <a:t>подкуп</a:t>
            </a:r>
            <a:r>
              <a:rPr dirty="0" sz="1600" b="1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является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мелким,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0">
                <a:latin typeface="Cambria"/>
                <a:cs typeface="Cambria"/>
              </a:rPr>
              <a:t>если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5">
                <a:latin typeface="Cambria"/>
                <a:cs typeface="Cambria"/>
              </a:rPr>
              <a:t>его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10">
                <a:latin typeface="Cambria"/>
                <a:cs typeface="Cambria"/>
              </a:rPr>
              <a:t>сумма</a:t>
            </a:r>
            <a:r>
              <a:rPr dirty="0" sz="1600">
                <a:latin typeface="Cambria"/>
                <a:cs typeface="Cambria"/>
              </a:rPr>
              <a:t>	</a:t>
            </a:r>
            <a:r>
              <a:rPr dirty="0" sz="1600" spc="-25">
                <a:latin typeface="Cambria"/>
                <a:cs typeface="Cambria"/>
              </a:rPr>
              <a:t>не </a:t>
            </a:r>
            <a:r>
              <a:rPr dirty="0" sz="1600">
                <a:latin typeface="Cambria"/>
                <a:cs typeface="Cambria"/>
              </a:rPr>
              <a:t>превышает</a:t>
            </a:r>
            <a:r>
              <a:rPr dirty="0" sz="1600" spc="-3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десять</a:t>
            </a:r>
            <a:r>
              <a:rPr dirty="0" sz="1600" spc="-4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тысяч</a:t>
            </a:r>
            <a:r>
              <a:rPr dirty="0" sz="1600" spc="-35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рублей.</a:t>
            </a:r>
            <a:endParaRPr sz="1600">
              <a:latin typeface="Cambria"/>
              <a:cs typeface="Cambria"/>
            </a:endParaRPr>
          </a:p>
          <a:p>
            <a:pPr marL="12700" marR="5080" indent="449580">
              <a:lnSpc>
                <a:spcPts val="1870"/>
              </a:lnSpc>
              <a:spcBef>
                <a:spcPts val="15"/>
              </a:spcBef>
              <a:tabLst>
                <a:tab pos="2013585" algn="l"/>
              </a:tabLst>
            </a:pPr>
            <a:r>
              <a:rPr dirty="0" sz="1600">
                <a:latin typeface="Cambria"/>
                <a:cs typeface="Cambria"/>
              </a:rPr>
              <a:t>За</a:t>
            </a:r>
            <a:r>
              <a:rPr dirty="0" sz="1600" spc="13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это</a:t>
            </a:r>
            <a:r>
              <a:rPr dirty="0" sz="1600" spc="130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деяние</a:t>
            </a:r>
            <a:r>
              <a:rPr dirty="0" sz="1600">
                <a:latin typeface="Cambria"/>
                <a:cs typeface="Cambria"/>
              </a:rPr>
              <a:t>	санкция</a:t>
            </a:r>
            <a:r>
              <a:rPr dirty="0" sz="1600" spc="12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статьи</a:t>
            </a:r>
            <a:r>
              <a:rPr dirty="0" sz="1600" spc="125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204.2</a:t>
            </a:r>
            <a:r>
              <a:rPr dirty="0" sz="1600" spc="12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УК</a:t>
            </a:r>
            <a:r>
              <a:rPr dirty="0" sz="1600" spc="120">
                <a:latin typeface="Cambria"/>
                <a:cs typeface="Cambria"/>
              </a:rPr>
              <a:t>  </a:t>
            </a:r>
            <a:r>
              <a:rPr dirty="0" sz="1600">
                <a:latin typeface="Cambria"/>
                <a:cs typeface="Cambria"/>
              </a:rPr>
              <a:t>РФ</a:t>
            </a:r>
            <a:r>
              <a:rPr dirty="0" sz="1600" spc="125">
                <a:latin typeface="Cambria"/>
                <a:cs typeface="Cambria"/>
              </a:rPr>
              <a:t>  </a:t>
            </a:r>
            <a:r>
              <a:rPr dirty="0" sz="1600" spc="-10">
                <a:latin typeface="Cambria"/>
                <a:cs typeface="Cambria"/>
              </a:rPr>
              <a:t>предусматривает максимальное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наказание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</a:t>
            </a:r>
            <a:r>
              <a:rPr dirty="0" sz="1600" spc="-3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виде </a:t>
            </a:r>
            <a:r>
              <a:rPr dirty="0" sz="1600" spc="-10">
                <a:latin typeface="Cambria"/>
                <a:cs typeface="Cambria"/>
              </a:rPr>
              <a:t>ЛИШЕНИЯ</a:t>
            </a:r>
            <a:r>
              <a:rPr dirty="0" sz="1600" spc="-3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СВОБОДЫ</a:t>
            </a:r>
            <a:r>
              <a:rPr dirty="0" sz="1600" spc="-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на</a:t>
            </a:r>
            <a:r>
              <a:rPr dirty="0" sz="1600" spc="-3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срок</a:t>
            </a:r>
            <a:r>
              <a:rPr dirty="0" sz="1600" spc="-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до</a:t>
            </a:r>
            <a:r>
              <a:rPr dirty="0" sz="1600" spc="-1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1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года.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0160" rIns="0" bIns="0" rtlCol="0" vert="horz">
            <a:spAutoFit/>
          </a:bodyPr>
          <a:lstStyle/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44500" y="424687"/>
            <a:ext cx="6673850" cy="16484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0">
                <a:solidFill>
                  <a:srgbClr val="5B9BD4"/>
                </a:solidFill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5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 marR="6350" indent="449580">
              <a:lnSpc>
                <a:spcPct val="97900"/>
              </a:lnSpc>
            </a:pPr>
            <a:r>
              <a:rPr dirty="0" sz="1600">
                <a:latin typeface="Bookman Old Style"/>
                <a:cs typeface="Bookman Old Style"/>
              </a:rPr>
              <a:t>О</a:t>
            </a:r>
            <a:r>
              <a:rPr dirty="0" sz="1600" spc="235">
                <a:latin typeface="Bookman Old Style"/>
                <a:cs typeface="Bookman Old Style"/>
              </a:rPr>
              <a:t>  </a:t>
            </a:r>
            <a:r>
              <a:rPr dirty="0" sz="1600">
                <a:latin typeface="Bookman Old Style"/>
                <a:cs typeface="Bookman Old Style"/>
              </a:rPr>
              <a:t>случаях</a:t>
            </a:r>
            <a:r>
              <a:rPr dirty="0" sz="1600" spc="240">
                <a:latin typeface="Bookman Old Style"/>
                <a:cs typeface="Bookman Old Style"/>
              </a:rPr>
              <a:t>  </a:t>
            </a:r>
            <a:r>
              <a:rPr dirty="0" sz="1600">
                <a:latin typeface="Bookman Old Style"/>
                <a:cs typeface="Bookman Old Style"/>
              </a:rPr>
              <a:t>противоправных,</a:t>
            </a:r>
            <a:r>
              <a:rPr dirty="0" sz="1600" spc="245">
                <a:latin typeface="Bookman Old Style"/>
                <a:cs typeface="Bookman Old Style"/>
              </a:rPr>
              <a:t>  </a:t>
            </a:r>
            <a:r>
              <a:rPr dirty="0" sz="1600">
                <a:latin typeface="Bookman Old Style"/>
                <a:cs typeface="Bookman Old Style"/>
              </a:rPr>
              <a:t>коррупционных</a:t>
            </a:r>
            <a:r>
              <a:rPr dirty="0" sz="1600" spc="245">
                <a:latin typeface="Bookman Old Style"/>
                <a:cs typeface="Bookman Old Style"/>
              </a:rPr>
              <a:t>  </a:t>
            </a:r>
            <a:r>
              <a:rPr dirty="0" sz="1600" spc="-10">
                <a:latin typeface="Bookman Old Style"/>
                <a:cs typeface="Bookman Old Style"/>
              </a:rPr>
              <a:t>действий </a:t>
            </a:r>
            <a:r>
              <a:rPr dirty="0" sz="1600">
                <a:latin typeface="Bookman Old Style"/>
                <a:cs typeface="Bookman Old Style"/>
              </a:rPr>
              <a:t>(бездействий)</a:t>
            </a:r>
            <a:r>
              <a:rPr dirty="0" sz="1600" spc="140">
                <a:latin typeface="Bookman Old Style"/>
                <a:cs typeface="Bookman Old Style"/>
              </a:rPr>
              <a:t>  </a:t>
            </a:r>
            <a:r>
              <a:rPr dirty="0" sz="1600">
                <a:latin typeface="Bookman Old Style"/>
                <a:cs typeface="Bookman Old Style"/>
              </a:rPr>
              <a:t>следует</a:t>
            </a:r>
            <a:r>
              <a:rPr dirty="0" sz="1600" spc="135">
                <a:latin typeface="Bookman Old Style"/>
                <a:cs typeface="Bookman Old Style"/>
              </a:rPr>
              <a:t>  </a:t>
            </a:r>
            <a:r>
              <a:rPr dirty="0" sz="1600">
                <a:latin typeface="Bookman Old Style"/>
                <a:cs typeface="Bookman Old Style"/>
              </a:rPr>
              <a:t>сообщать</a:t>
            </a:r>
            <a:r>
              <a:rPr dirty="0" sz="1600" spc="135">
                <a:latin typeface="Bookman Old Style"/>
                <a:cs typeface="Bookman Old Style"/>
              </a:rPr>
              <a:t>  </a:t>
            </a:r>
            <a:r>
              <a:rPr dirty="0" sz="1600">
                <a:latin typeface="Bookman Old Style"/>
                <a:cs typeface="Bookman Old Style"/>
              </a:rPr>
              <a:t>в</a:t>
            </a:r>
            <a:r>
              <a:rPr dirty="0" sz="1600" spc="140">
                <a:latin typeface="Bookman Old Style"/>
                <a:cs typeface="Bookman Old Style"/>
              </a:rPr>
              <a:t>  </a:t>
            </a:r>
            <a:r>
              <a:rPr dirty="0" sz="1600">
                <a:latin typeface="Bookman Old Style"/>
                <a:cs typeface="Bookman Old Style"/>
              </a:rPr>
              <a:t>органы</a:t>
            </a:r>
            <a:r>
              <a:rPr dirty="0" sz="1600" spc="135">
                <a:latin typeface="Bookman Old Style"/>
                <a:cs typeface="Bookman Old Style"/>
              </a:rPr>
              <a:t>  </a:t>
            </a:r>
            <a:r>
              <a:rPr dirty="0" sz="1600">
                <a:latin typeface="Bookman Old Style"/>
                <a:cs typeface="Bookman Old Style"/>
              </a:rPr>
              <a:t>внутренних</a:t>
            </a:r>
            <a:r>
              <a:rPr dirty="0" sz="1600" spc="135">
                <a:latin typeface="Bookman Old Style"/>
                <a:cs typeface="Bookman Old Style"/>
              </a:rPr>
              <a:t>  </a:t>
            </a:r>
            <a:r>
              <a:rPr dirty="0" sz="1600" spc="-20">
                <a:latin typeface="Bookman Old Style"/>
                <a:cs typeface="Bookman Old Style"/>
              </a:rPr>
              <a:t>дел, </a:t>
            </a:r>
            <a:r>
              <a:rPr dirty="0" sz="1600">
                <a:latin typeface="Bookman Old Style"/>
                <a:cs typeface="Bookman Old Style"/>
              </a:rPr>
              <a:t>федеральной</a:t>
            </a:r>
            <a:r>
              <a:rPr dirty="0" sz="1600" spc="350">
                <a:latin typeface="Bookman Old Style"/>
                <a:cs typeface="Bookman Old Style"/>
              </a:rPr>
              <a:t>  </a:t>
            </a:r>
            <a:r>
              <a:rPr dirty="0" sz="1600">
                <a:latin typeface="Bookman Old Style"/>
                <a:cs typeface="Bookman Old Style"/>
              </a:rPr>
              <a:t>службы</a:t>
            </a:r>
            <a:r>
              <a:rPr dirty="0" sz="1600" spc="365">
                <a:latin typeface="Bookman Old Style"/>
                <a:cs typeface="Bookman Old Style"/>
              </a:rPr>
              <a:t>  </a:t>
            </a:r>
            <a:r>
              <a:rPr dirty="0" sz="1600">
                <a:latin typeface="Bookman Old Style"/>
                <a:cs typeface="Bookman Old Style"/>
              </a:rPr>
              <a:t>безопасности,</a:t>
            </a:r>
            <a:r>
              <a:rPr dirty="0" sz="1600" spc="350">
                <a:latin typeface="Bookman Old Style"/>
                <a:cs typeface="Bookman Old Style"/>
              </a:rPr>
              <a:t>  </a:t>
            </a:r>
            <a:r>
              <a:rPr dirty="0" sz="1600">
                <a:latin typeface="Bookman Old Style"/>
                <a:cs typeface="Bookman Old Style"/>
              </a:rPr>
              <a:t>следственные</a:t>
            </a:r>
            <a:r>
              <a:rPr dirty="0" sz="1600" spc="355">
                <a:latin typeface="Bookman Old Style"/>
                <a:cs typeface="Bookman Old Style"/>
              </a:rPr>
              <a:t>  </a:t>
            </a:r>
            <a:r>
              <a:rPr dirty="0" sz="1600" spc="-10">
                <a:latin typeface="Bookman Old Style"/>
                <a:cs typeface="Bookman Old Style"/>
              </a:rPr>
              <a:t>органы </a:t>
            </a:r>
            <a:r>
              <a:rPr dirty="0" sz="1600">
                <a:latin typeface="Bookman Old Style"/>
                <a:cs typeface="Bookman Old Style"/>
              </a:rPr>
              <a:t>Следственного</a:t>
            </a:r>
            <a:r>
              <a:rPr dirty="0" sz="1600" spc="-55">
                <a:latin typeface="Bookman Old Style"/>
                <a:cs typeface="Bookman Old Style"/>
              </a:rPr>
              <a:t> </a:t>
            </a:r>
            <a:r>
              <a:rPr dirty="0" sz="1600">
                <a:latin typeface="Bookman Old Style"/>
                <a:cs typeface="Bookman Old Style"/>
              </a:rPr>
              <a:t>комитета</a:t>
            </a:r>
            <a:r>
              <a:rPr dirty="0" sz="1600" spc="-60">
                <a:latin typeface="Bookman Old Style"/>
                <a:cs typeface="Bookman Old Style"/>
              </a:rPr>
              <a:t> </a:t>
            </a:r>
            <a:r>
              <a:rPr dirty="0" sz="1600">
                <a:latin typeface="Bookman Old Style"/>
                <a:cs typeface="Bookman Old Style"/>
              </a:rPr>
              <a:t>России</a:t>
            </a:r>
            <a:r>
              <a:rPr dirty="0" sz="1600" spc="-40">
                <a:latin typeface="Bookman Old Style"/>
                <a:cs typeface="Bookman Old Style"/>
              </a:rPr>
              <a:t> </a:t>
            </a:r>
            <a:r>
              <a:rPr dirty="0" sz="1600">
                <a:latin typeface="Bookman Old Style"/>
                <a:cs typeface="Bookman Old Style"/>
              </a:rPr>
              <a:t>либо</a:t>
            </a:r>
            <a:r>
              <a:rPr dirty="0" sz="1600" spc="-60">
                <a:latin typeface="Bookman Old Style"/>
                <a:cs typeface="Bookman Old Style"/>
              </a:rPr>
              <a:t> </a:t>
            </a:r>
            <a:r>
              <a:rPr dirty="0" sz="1600">
                <a:latin typeface="Bookman Old Style"/>
                <a:cs typeface="Bookman Old Style"/>
              </a:rPr>
              <a:t>органы</a:t>
            </a:r>
            <a:r>
              <a:rPr dirty="0" sz="1600" spc="-55">
                <a:latin typeface="Bookman Old Style"/>
                <a:cs typeface="Bookman Old Style"/>
              </a:rPr>
              <a:t> </a:t>
            </a:r>
            <a:r>
              <a:rPr dirty="0" sz="1600" spc="-10">
                <a:latin typeface="Bookman Old Style"/>
                <a:cs typeface="Bookman Old Style"/>
              </a:rPr>
              <a:t>прокуратуры.</a:t>
            </a:r>
            <a:endParaRPr sz="1600">
              <a:latin typeface="Bookman Old Style"/>
              <a:cs typeface="Bookman Old Style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20950" y="2554604"/>
            <a:ext cx="2541270" cy="2541269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8823" y="5786492"/>
            <a:ext cx="1187987" cy="1317515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759966" y="5728842"/>
            <a:ext cx="2197100" cy="50863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905"/>
              </a:lnSpc>
              <a:spcBef>
                <a:spcPts val="95"/>
              </a:spcBef>
            </a:pPr>
            <a:r>
              <a:rPr dirty="0" sz="1600" spc="-10">
                <a:latin typeface="Cambria"/>
                <a:cs typeface="Cambria"/>
              </a:rPr>
              <a:t>СООБЩАЙТЕ</a:t>
            </a:r>
            <a:endParaRPr sz="1600">
              <a:latin typeface="Cambria"/>
              <a:cs typeface="Cambria"/>
            </a:endParaRPr>
          </a:p>
          <a:p>
            <a:pPr marL="12700">
              <a:lnSpc>
                <a:spcPts val="1905"/>
              </a:lnSpc>
            </a:pPr>
            <a:r>
              <a:rPr dirty="0" sz="1600">
                <a:latin typeface="Cambria"/>
                <a:cs typeface="Cambria"/>
              </a:rPr>
              <a:t>О</a:t>
            </a:r>
            <a:r>
              <a:rPr dirty="0" sz="1600" spc="-5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ФАКТАХ</a:t>
            </a:r>
            <a:r>
              <a:rPr dirty="0" sz="1600" spc="-4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КОРРУПЦИИ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0160" rIns="0" bIns="0" rtlCol="0" vert="horz">
            <a:spAutoFit/>
          </a:bodyPr>
          <a:lstStyle/>
          <a:p>
            <a:pPr algn="ctr" marL="12700" marR="5080">
              <a:lnSpc>
                <a:spcPts val="1150"/>
              </a:lnSpc>
              <a:spcBef>
                <a:spcPts val="80"/>
              </a:spcBef>
            </a:pPr>
            <a:r>
              <a:rPr dirty="0"/>
              <a:t>Об</a:t>
            </a:r>
            <a:r>
              <a:rPr dirty="0" spc="-15"/>
              <a:t> </a:t>
            </a:r>
            <a:r>
              <a:rPr dirty="0" spc="-10"/>
              <a:t>ответственности </a:t>
            </a:r>
            <a:r>
              <a:rPr dirty="0"/>
              <a:t>за</a:t>
            </a:r>
            <a:r>
              <a:rPr dirty="0" spc="-25"/>
              <a:t> </a:t>
            </a:r>
            <a:r>
              <a:rPr dirty="0" spc="-10"/>
              <a:t>коррупционные преступления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1759966" y="6443852"/>
            <a:ext cx="2414905" cy="746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900"/>
              </a:lnSpc>
              <a:spcBef>
                <a:spcPts val="95"/>
              </a:spcBef>
            </a:pPr>
            <a:r>
              <a:rPr dirty="0" sz="1600">
                <a:latin typeface="Cambria"/>
                <a:cs typeface="Cambria"/>
              </a:rPr>
              <a:t>Почтовый</a:t>
            </a:r>
            <a:r>
              <a:rPr dirty="0" sz="1600" spc="-75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адрес:</a:t>
            </a:r>
            <a:endParaRPr sz="1600">
              <a:latin typeface="Cambria"/>
              <a:cs typeface="Cambria"/>
            </a:endParaRPr>
          </a:p>
          <a:p>
            <a:pPr marL="12700" marR="5080">
              <a:lnSpc>
                <a:spcPts val="1870"/>
              </a:lnSpc>
              <a:spcBef>
                <a:spcPts val="85"/>
              </a:spcBef>
            </a:pPr>
            <a:r>
              <a:rPr dirty="0" sz="1600">
                <a:latin typeface="Cambria"/>
                <a:cs typeface="Cambria"/>
              </a:rPr>
              <a:t>ул.</a:t>
            </a:r>
            <a:r>
              <a:rPr dirty="0" sz="1600" spc="1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Красноармейская,</a:t>
            </a:r>
            <a:r>
              <a:rPr dirty="0" sz="1600" spc="10">
                <a:latin typeface="Cambria"/>
                <a:cs typeface="Cambria"/>
              </a:rPr>
              <a:t> </a:t>
            </a:r>
            <a:r>
              <a:rPr dirty="0" sz="1600" spc="-20">
                <a:latin typeface="Cambria"/>
                <a:cs typeface="Cambria"/>
              </a:rPr>
              <a:t>17а, </a:t>
            </a:r>
            <a:r>
              <a:rPr dirty="0" sz="1600">
                <a:latin typeface="Cambria"/>
                <a:cs typeface="Cambria"/>
              </a:rPr>
              <a:t>г.</a:t>
            </a:r>
            <a:r>
              <a:rPr dirty="0" sz="1600" spc="-3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Орел,</a:t>
            </a:r>
            <a:r>
              <a:rPr dirty="0" sz="1600" spc="-3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302040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684738" y="6443852"/>
            <a:ext cx="2335530" cy="508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17145">
              <a:lnSpc>
                <a:spcPts val="1900"/>
              </a:lnSpc>
              <a:spcBef>
                <a:spcPts val="95"/>
              </a:spcBef>
            </a:pPr>
            <a:r>
              <a:rPr dirty="0" sz="1600">
                <a:latin typeface="Cambria"/>
                <a:cs typeface="Cambria"/>
              </a:rPr>
              <a:t>факс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(84862)</a:t>
            </a:r>
            <a:r>
              <a:rPr dirty="0" sz="1600" spc="-25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76-</a:t>
            </a:r>
            <a:r>
              <a:rPr dirty="0" sz="1600" spc="-20">
                <a:latin typeface="Cambria"/>
                <a:cs typeface="Cambria"/>
              </a:rPr>
              <a:t>09-</a:t>
            </a:r>
            <a:r>
              <a:rPr dirty="0" sz="1600" spc="-25">
                <a:latin typeface="Cambria"/>
                <a:cs typeface="Cambria"/>
              </a:rPr>
              <a:t>23</a:t>
            </a:r>
            <a:endParaRPr sz="1600">
              <a:latin typeface="Cambria"/>
              <a:cs typeface="Cambria"/>
            </a:endParaRPr>
          </a:p>
          <a:p>
            <a:pPr algn="r" marR="5080">
              <a:lnSpc>
                <a:spcPts val="1900"/>
              </a:lnSpc>
            </a:pPr>
            <a:r>
              <a:rPr dirty="0" sz="1600">
                <a:latin typeface="Cambria"/>
                <a:cs typeface="Cambria"/>
              </a:rPr>
              <a:t>телетайп:</a:t>
            </a:r>
            <a:r>
              <a:rPr dirty="0" sz="1600" spc="-6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148129</a:t>
            </a:r>
            <a:r>
              <a:rPr dirty="0" sz="1600" spc="-40">
                <a:latin typeface="Cambria"/>
                <a:cs typeface="Cambria"/>
              </a:rPr>
              <a:t> </a:t>
            </a:r>
            <a:r>
              <a:rPr dirty="0" sz="1600" spc="-20">
                <a:latin typeface="Cambria"/>
                <a:cs typeface="Cambria"/>
              </a:rPr>
              <a:t>ZAKON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461386" y="7635620"/>
            <a:ext cx="38080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Cambria"/>
                <a:cs typeface="Cambria"/>
              </a:rPr>
              <a:t>Электронный</a:t>
            </a:r>
            <a:r>
              <a:rPr dirty="0" sz="1600" spc="-40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адрес:</a:t>
            </a:r>
            <a:r>
              <a:rPr dirty="0" sz="1600" spc="29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  <a:hlinkClick r:id="rId4"/>
              </a:rPr>
              <a:t>orlobl@57.mailop.ru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:title>Çàìåñòèòåëþ íà÷àëüíèêà Óïðàâëåíèÿ Ôåäåðàëüíîé íàëîãîâîé ñëóæáû Ðîññèè</dc:title>
  <dcterms:created xsi:type="dcterms:W3CDTF">2025-03-20T04:48:54Z</dcterms:created>
  <dcterms:modified xsi:type="dcterms:W3CDTF">2025-03-20T04:48:54Z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2025-02-13T00:00:00Z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2025-03-20T00:00:00Z</vt:filetime>
  </property>
  <property fmtid="{D5CDD505-2E9C-101B-9397-08002B2CF9AE}" pid="5" name="Producer">
    <vt:lpwstr>3-Heights(TM) PDF Security Shell 4.8.25.2 (http://www.pdf-tools.com)</vt:lpwstr>
  </property>
</Properties>
</file>